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5" r:id="rId2"/>
    <p:sldId id="342" r:id="rId3"/>
    <p:sldId id="344" r:id="rId4"/>
    <p:sldId id="345" r:id="rId5"/>
    <p:sldId id="336" r:id="rId6"/>
    <p:sldId id="339" r:id="rId7"/>
  </p:sldIdLst>
  <p:sldSz cx="12192000" cy="6858000"/>
  <p:notesSz cx="7104063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5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38751-D284-4FE9-99A0-F122B6D8F264}" type="datetimeFigureOut">
              <a:rPr lang="de-DE" smtClean="0"/>
              <a:t>28.03.2024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E56F5-1926-4EDF-84C2-420CB7022EC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6595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38751-D284-4FE9-99A0-F122B6D8F264}" type="datetimeFigureOut">
              <a:rPr lang="de-DE" smtClean="0"/>
              <a:t>28.03.2024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E56F5-1926-4EDF-84C2-420CB7022EC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8964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38751-D284-4FE9-99A0-F122B6D8F264}" type="datetimeFigureOut">
              <a:rPr lang="de-DE" smtClean="0"/>
              <a:t>28.03.2024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E56F5-1926-4EDF-84C2-420CB7022EC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89780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btitel dunkel Bild fre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5E984374-5FBD-F5BB-8BD0-3C19EA80698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42B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D42FF178-F796-E6B3-85D1-24F850B9AF3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1" y="0"/>
            <a:ext cx="6096001" cy="6858000"/>
          </a:xfrm>
          <a:solidFill>
            <a:schemeClr val="accent1"/>
          </a:solidFill>
        </p:spPr>
        <p:txBody>
          <a:bodyPr/>
          <a:lstStyle/>
          <a:p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87E768B-A819-0A1A-D5F2-07E8156CC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86489" y="2448000"/>
            <a:ext cx="5737225" cy="3420000"/>
          </a:xfrm>
        </p:spPr>
        <p:txBody>
          <a:bodyPr anchor="t">
            <a:normAutofit/>
          </a:bodyPr>
          <a:lstStyle>
            <a:lvl1pPr algn="l">
              <a:defRPr sz="52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16AD639-127E-2C4C-AD90-717E1092BD2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86488" y="1980000"/>
            <a:ext cx="5737226" cy="396000"/>
          </a:xfrm>
        </p:spPr>
        <p:txBody>
          <a:bodyPr>
            <a:normAutofit/>
          </a:bodyPr>
          <a:lstStyle>
            <a:lvl1pPr marL="0" indent="0" algn="l">
              <a:buNone/>
              <a:defRPr sz="1400" spc="0">
                <a:solidFill>
                  <a:schemeClr val="accent4"/>
                </a:solidFill>
                <a:latin typeface="STIX Two Tex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7005713F-DCC4-2A44-3724-71831157DA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86489" y="5953125"/>
            <a:ext cx="5737225" cy="53657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  <a:lvl2pPr marL="447675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43025" indent="0">
              <a:buFontTx/>
              <a:buNone/>
              <a:defRPr/>
            </a:lvl4pPr>
            <a:lvl5pPr marL="1887538" indent="0">
              <a:buFontTx/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1" name="Grafik 10" descr="Ein Bild, das Text enthält.&#10;&#10;Automatisch generierte Beschreibung">
            <a:extLst>
              <a:ext uri="{FF2B5EF4-FFF2-40B4-BE49-F238E27FC236}">
                <a16:creationId xmlns:a16="http://schemas.microsoft.com/office/drawing/2014/main" id="{837E1481-535D-61FA-0C9C-64C7D7ECB3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0000" y="360000"/>
            <a:ext cx="1736083" cy="117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2533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03DDD0-DA40-8471-0EE5-984EC57FD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269875"/>
            <a:ext cx="5400000" cy="100800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2F034FA-481D-58A8-898F-896F2CDE78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0" y="6500350"/>
            <a:ext cx="900000" cy="288000"/>
          </a:xfrm>
        </p:spPr>
        <p:txBody>
          <a:bodyPr/>
          <a:lstStyle/>
          <a:p>
            <a:fld id="{CEFCC56C-431F-4B17-BD0E-239E9D370FD3}" type="datetime1">
              <a:rPr lang="de-DE" smtClean="0"/>
              <a:t>28.03.2024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8868638-2C3A-A644-DF21-8EBF4B0FA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96000" y="6500350"/>
            <a:ext cx="4206126" cy="288000"/>
          </a:xfrm>
        </p:spPr>
        <p:txBody>
          <a:bodyPr/>
          <a:lstStyle/>
          <a:p>
            <a:r>
              <a:rPr lang="de-DE"/>
              <a:t>Titel der Präsentation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92FBDAD-1940-00E8-8592-FF431CB87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2126" y="6500350"/>
            <a:ext cx="720000" cy="288000"/>
          </a:xfrm>
        </p:spPr>
        <p:txBody>
          <a:bodyPr/>
          <a:lstStyle/>
          <a:p>
            <a:fld id="{5D62ADFC-A6CF-4693-B995-B5DE17EDA11B}" type="slidenum">
              <a:rPr lang="de-DE" smtClean="0"/>
              <a:t>‹Nr.›</a:t>
            </a:fld>
            <a:endParaRPr lang="de-DE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6171B613-4586-A781-6A3E-D057A0B64F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5999" y="1548000"/>
            <a:ext cx="5826125" cy="426791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9" name="Grafik 18" descr="Ein Bild, das Text, Schild enthält.&#10;&#10;Automatisch generierte Beschreibung">
            <a:extLst>
              <a:ext uri="{FF2B5EF4-FFF2-40B4-BE49-F238E27FC236}">
                <a16:creationId xmlns:a16="http://schemas.microsoft.com/office/drawing/2014/main" id="{052826C9-A5A7-D1CC-9CAD-A06106059C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2918" y="355600"/>
            <a:ext cx="287132" cy="485776"/>
          </a:xfrm>
          <a:prstGeom prst="rect">
            <a:avLst/>
          </a:prstGeom>
        </p:spPr>
      </p:pic>
      <p:sp>
        <p:nvSpPr>
          <p:cNvPr id="7" name="Bildplatzhalter 6">
            <a:extLst>
              <a:ext uri="{FF2B5EF4-FFF2-40B4-BE49-F238E27FC236}">
                <a16:creationId xmlns:a16="http://schemas.microsoft.com/office/drawing/2014/main" id="{EE1B3344-3124-7E97-EE6A-6BDB0C3A59F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999163" cy="6858000"/>
          </a:xfrm>
          <a:solidFill>
            <a:schemeClr val="bg2"/>
          </a:solidFill>
        </p:spPr>
        <p:txBody>
          <a:bodyPr/>
          <a:lstStyle/>
          <a:p>
            <a:endParaRPr lang="de-DE"/>
          </a:p>
        </p:txBody>
      </p:sp>
      <p:sp>
        <p:nvSpPr>
          <p:cNvPr id="3" name="Textplatzhalter 7">
            <a:extLst>
              <a:ext uri="{FF2B5EF4-FFF2-40B4-BE49-F238E27FC236}">
                <a16:creationId xmlns:a16="http://schemas.microsoft.com/office/drawing/2014/main" id="{6EEF8C7A-56CD-71F2-0612-F359E765F36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00" y="5815915"/>
            <a:ext cx="5826124" cy="421373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050" b="1">
                <a:latin typeface="SRH Text" panose="020B0503020204020204" pitchFamily="34" charset="0"/>
                <a:ea typeface="SRH Text" panose="020B0503020204020204" pitchFamily="34" charset="0"/>
                <a:cs typeface="SRH Text" panose="020B0503020204020204" pitchFamily="34" charset="0"/>
              </a:defRPr>
            </a:lvl1pPr>
          </a:lstStyle>
          <a:p>
            <a:pPr lvl="0"/>
            <a:r>
              <a:rPr lang="de-DE" dirty="0"/>
              <a:t>*Fußnote bearbeiten</a:t>
            </a:r>
          </a:p>
        </p:txBody>
      </p:sp>
    </p:spTree>
    <p:extLst>
      <p:ext uri="{BB962C8B-B14F-4D97-AF65-F5344CB8AC3E}">
        <p14:creationId xmlns:p14="http://schemas.microsoft.com/office/powerpoint/2010/main" val="39421536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btitel du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192A80CF-A102-9486-1CDC-98F964BD2D2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42B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87E768B-A819-0A1A-D5F2-07E8156CC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875" y="2448000"/>
            <a:ext cx="9000000" cy="3420000"/>
          </a:xfrm>
        </p:spPr>
        <p:txBody>
          <a:bodyPr anchor="t">
            <a:normAutofit/>
          </a:bodyPr>
          <a:lstStyle>
            <a:lvl1pPr algn="l">
              <a:defRPr sz="52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16AD639-127E-2C4C-AD90-717E1092BD2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9874" y="1980000"/>
            <a:ext cx="9000000" cy="396000"/>
          </a:xfrm>
        </p:spPr>
        <p:txBody>
          <a:bodyPr>
            <a:normAutofit/>
          </a:bodyPr>
          <a:lstStyle>
            <a:lvl1pPr marL="0" indent="0" algn="l">
              <a:buNone/>
              <a:defRPr sz="1400" spc="0">
                <a:solidFill>
                  <a:schemeClr val="accent4"/>
                </a:solidFill>
                <a:latin typeface="STIX Two Tex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7005713F-DCC4-2A44-3724-71831157DA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9875" y="5953125"/>
            <a:ext cx="8999538" cy="53657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  <a:lvl2pPr marL="447675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43025" indent="0">
              <a:buFontTx/>
              <a:buNone/>
              <a:defRPr/>
            </a:lvl4pPr>
            <a:lvl5pPr marL="1887538" indent="0">
              <a:buFontTx/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1" name="Grafik 10" descr="Ein Bild, das Text enthält.&#10;&#10;Automatisch generierte Beschreibung">
            <a:extLst>
              <a:ext uri="{FF2B5EF4-FFF2-40B4-BE49-F238E27FC236}">
                <a16:creationId xmlns:a16="http://schemas.microsoft.com/office/drawing/2014/main" id="{A103D14A-5577-EE99-1DF4-0B2A736F2E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0000" y="360000"/>
            <a:ext cx="1736083" cy="117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378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38751-D284-4FE9-99A0-F122B6D8F264}" type="datetimeFigureOut">
              <a:rPr lang="de-DE" smtClean="0"/>
              <a:t>28.03.2024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E56F5-1926-4EDF-84C2-420CB7022EC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8014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38751-D284-4FE9-99A0-F122B6D8F264}" type="datetimeFigureOut">
              <a:rPr lang="de-DE" smtClean="0"/>
              <a:t>28.03.2024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E56F5-1926-4EDF-84C2-420CB7022EC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1032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38751-D284-4FE9-99A0-F122B6D8F264}" type="datetimeFigureOut">
              <a:rPr lang="de-DE" smtClean="0"/>
              <a:t>28.03.2024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E56F5-1926-4EDF-84C2-420CB7022EC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3152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38751-D284-4FE9-99A0-F122B6D8F264}" type="datetimeFigureOut">
              <a:rPr lang="de-DE" smtClean="0"/>
              <a:t>28.03.2024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E56F5-1926-4EDF-84C2-420CB7022EC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5212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38751-D284-4FE9-99A0-F122B6D8F264}" type="datetimeFigureOut">
              <a:rPr lang="de-DE" smtClean="0"/>
              <a:t>28.03.2024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E56F5-1926-4EDF-84C2-420CB7022EC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4678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38751-D284-4FE9-99A0-F122B6D8F264}" type="datetimeFigureOut">
              <a:rPr lang="de-DE" smtClean="0"/>
              <a:t>28.03.2024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E56F5-1926-4EDF-84C2-420CB7022EC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7185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38751-D284-4FE9-99A0-F122B6D8F264}" type="datetimeFigureOut">
              <a:rPr lang="de-DE" smtClean="0"/>
              <a:t>28.03.2024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E56F5-1926-4EDF-84C2-420CB7022EC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9626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38751-D284-4FE9-99A0-F122B6D8F264}" type="datetimeFigureOut">
              <a:rPr lang="de-DE" smtClean="0"/>
              <a:t>28.03.2024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E56F5-1926-4EDF-84C2-420CB7022EC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8335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C38751-D284-4FE9-99A0-F122B6D8F264}" type="datetimeFigureOut">
              <a:rPr lang="de-DE" smtClean="0"/>
              <a:t>28.03.2024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E56F5-1926-4EDF-84C2-420CB7022EC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8368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6D1E36-5FD8-1094-CD71-3937EB714D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SRH Headline" panose="020B0603020204020204" pitchFamily="34" charset="0"/>
                <a:ea typeface="SRH Headline" panose="020B0603020204020204" pitchFamily="34" charset="0"/>
                <a:cs typeface="SRH Headline" panose="020B0603020204020204" pitchFamily="34" charset="0"/>
              </a:rPr>
              <a:t>WTO MC 13 </a:t>
            </a:r>
            <a:br>
              <a:rPr lang="en-US" dirty="0">
                <a:latin typeface="SRH Headline" panose="020B0603020204020204" pitchFamily="34" charset="0"/>
                <a:ea typeface="SRH Headline" panose="020B0603020204020204" pitchFamily="34" charset="0"/>
                <a:cs typeface="SRH Headline" panose="020B0603020204020204" pitchFamily="34" charset="0"/>
              </a:rPr>
            </a:br>
            <a:r>
              <a:rPr lang="en-US" dirty="0">
                <a:latin typeface="SRH Headline" panose="020B0603020204020204" pitchFamily="34" charset="0"/>
                <a:ea typeface="SRH Headline" panose="020B0603020204020204" pitchFamily="34" charset="0"/>
                <a:cs typeface="SRH Headline" panose="020B0603020204020204" pitchFamily="34" charset="0"/>
              </a:rPr>
              <a:t>and the EU</a:t>
            </a:r>
            <a:br>
              <a:rPr lang="en-US" dirty="0">
                <a:latin typeface="SRH Headline" panose="020B0603020204020204" pitchFamily="34" charset="0"/>
                <a:ea typeface="SRH Headline" panose="020B0603020204020204" pitchFamily="34" charset="0"/>
                <a:cs typeface="SRH Headline" panose="020B0603020204020204" pitchFamily="34" charset="0"/>
              </a:rPr>
            </a:br>
            <a:endParaRPr lang="de-DE" i="1" dirty="0">
              <a:latin typeface="SRH Headline" panose="020B0603020204020204" pitchFamily="34" charset="0"/>
              <a:ea typeface="SRH Headline" panose="020B0603020204020204" pitchFamily="34" charset="0"/>
              <a:cs typeface="SRH Headline" panose="020B0603020204020204" pitchFamily="34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D2D922C-73D8-2E6F-7CC1-6065654A82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  <a:latin typeface="SRH Text" panose="020B0503020204020204" pitchFamily="34" charset="0"/>
                <a:ea typeface="SRH Text" panose="020B0503020204020204" pitchFamily="34" charset="0"/>
                <a:cs typeface="SRH Text" panose="020B0503020204020204" pitchFamily="34" charset="0"/>
              </a:rPr>
              <a:t>Bocconi Webinar on WTO MC 13	</a:t>
            </a:r>
            <a:endParaRPr lang="de-DE" dirty="0">
              <a:solidFill>
                <a:schemeClr val="accent1"/>
              </a:solidFill>
              <a:latin typeface="SRH Text" panose="020B0503020204020204" pitchFamily="34" charset="0"/>
              <a:ea typeface="SRH Text" panose="020B0503020204020204" pitchFamily="34" charset="0"/>
              <a:cs typeface="SRH Text" panose="020B0503020204020204" pitchFamily="34" charset="0"/>
            </a:endParaRP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1B17077-0ADB-17E0-D48F-F92537DAA1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de-DE" dirty="0">
                <a:latin typeface="SRH Text" panose="020B0503020204020204" pitchFamily="34" charset="0"/>
                <a:ea typeface="SRH Text" panose="020B0503020204020204" pitchFamily="34" charset="0"/>
                <a:cs typeface="SRH Text" panose="020B0503020204020204" pitchFamily="34" charset="0"/>
              </a:rPr>
              <a:t>Matthias Goldmann</a:t>
            </a:r>
            <a:br>
              <a:rPr lang="de-DE" dirty="0">
                <a:latin typeface="SRH Text" panose="020B0503020204020204" pitchFamily="34" charset="0"/>
                <a:ea typeface="SRH Text" panose="020B0503020204020204" pitchFamily="34" charset="0"/>
                <a:cs typeface="SRH Text" panose="020B0503020204020204" pitchFamily="34" charset="0"/>
              </a:rPr>
            </a:br>
            <a:r>
              <a:rPr lang="de-DE" dirty="0" err="1">
                <a:latin typeface="SRH Text" panose="020B0503020204020204" pitchFamily="34" charset="0"/>
                <a:ea typeface="SRH Text" panose="020B0503020204020204" pitchFamily="34" charset="0"/>
                <a:cs typeface="SRH Text" panose="020B0503020204020204" pitchFamily="34" charset="0"/>
              </a:rPr>
              <a:t>Chair</a:t>
            </a:r>
            <a:r>
              <a:rPr lang="de-DE" dirty="0">
                <a:latin typeface="SRH Text" panose="020B0503020204020204" pitchFamily="34" charset="0"/>
                <a:ea typeface="SRH Text" panose="020B0503020204020204" pitchFamily="34" charset="0"/>
                <a:cs typeface="SRH Text" panose="020B0503020204020204" pitchFamily="34" charset="0"/>
              </a:rPr>
              <a:t> of International Law, EBS Law School</a:t>
            </a:r>
          </a:p>
        </p:txBody>
      </p:sp>
      <p:pic>
        <p:nvPicPr>
          <p:cNvPr id="1026" name="Picture 2" descr="Kostenlos Kostenloses Stock Foto zu belgien, beratung, deutsch Stock-Foto"/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0" r="2037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lick here to return to homepage">
            <a:extLst>
              <a:ext uri="{FF2B5EF4-FFF2-40B4-BE49-F238E27FC236}">
                <a16:creationId xmlns:a16="http://schemas.microsoft.com/office/drawing/2014/main" id="{5DAB789C-C103-5F1B-B582-5CF3998444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93" y="4245495"/>
            <a:ext cx="2419078" cy="2244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525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0D6CEB-D10E-3EAC-3180-059D55EDA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>
                <a:latin typeface="SRH Headline" panose="020B0603020204020204" pitchFamily="34" charset="0"/>
                <a:ea typeface="SRH Headline" panose="020B0603020204020204" pitchFamily="34" charset="0"/>
                <a:cs typeface="SRH Headline" panose="020B0603020204020204" pitchFamily="34" charset="0"/>
              </a:rPr>
              <a:t>Open Strategic </a:t>
            </a:r>
            <a:r>
              <a:rPr lang="de-DE" dirty="0" err="1">
                <a:latin typeface="SRH Headline" panose="020B0603020204020204" pitchFamily="34" charset="0"/>
                <a:ea typeface="SRH Headline" panose="020B0603020204020204" pitchFamily="34" charset="0"/>
                <a:cs typeface="SRH Headline" panose="020B0603020204020204" pitchFamily="34" charset="0"/>
              </a:rPr>
              <a:t>Autonomy</a:t>
            </a:r>
            <a:endParaRPr lang="de-DE" dirty="0">
              <a:latin typeface="SRH Headline" panose="020B0603020204020204" pitchFamily="34" charset="0"/>
              <a:ea typeface="SRH Headline" panose="020B0603020204020204" pitchFamily="34" charset="0"/>
              <a:cs typeface="SRH Headline" panose="020B0603020204020204" pitchFamily="34" charset="0"/>
            </a:endParaRP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541924B-80B8-E866-499E-725C939AF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B2D1D-A7EB-4B4C-ACA4-3407B07EB46A}" type="datetime1">
              <a:rPr lang="de-DE" smtClean="0"/>
              <a:t>28.03.2024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53BC247-929E-166A-6847-28EF627F1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Goldmann – WTO MC 13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CFBB621-D101-C657-EA50-3F9C2BBCC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ADFC-A6CF-4693-B995-B5DE17EDA11B}" type="slidenum">
              <a:rPr lang="de-DE" smtClean="0"/>
              <a:t>2</a:t>
            </a:fld>
            <a:endParaRPr lang="de-DE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6095998" y="1548000"/>
            <a:ext cx="5944883" cy="4267915"/>
          </a:xfrm>
        </p:spPr>
        <p:txBody>
          <a:bodyPr>
            <a:normAutofit/>
          </a:bodyPr>
          <a:lstStyle/>
          <a:p>
            <a:pPr marL="360363" indent="-360363">
              <a:lnSpc>
                <a:spcPct val="100000"/>
              </a:lnSpc>
              <a:buBlip>
                <a:blip r:embed="rId2"/>
              </a:buBlip>
            </a:pPr>
            <a:r>
              <a:rPr lang="de-DE" dirty="0">
                <a:solidFill>
                  <a:srgbClr val="242B2D"/>
                </a:solidFill>
                <a:latin typeface="SRH Text" panose="020B0503020204020204" pitchFamily="34" charset="0"/>
                <a:ea typeface="SRH Text" panose="020B0503020204020204" pitchFamily="34" charset="0"/>
                <a:cs typeface="SRH Text" panose="020B0503020204020204" pitchFamily="34" charset="0"/>
              </a:rPr>
              <a:t>Trade </a:t>
            </a:r>
            <a:r>
              <a:rPr lang="de-DE" dirty="0" err="1">
                <a:solidFill>
                  <a:srgbClr val="242B2D"/>
                </a:solidFill>
                <a:latin typeface="SRH Text" panose="020B0503020204020204" pitchFamily="34" charset="0"/>
                <a:ea typeface="SRH Text" panose="020B0503020204020204" pitchFamily="34" charset="0"/>
                <a:cs typeface="SRH Text" panose="020B0503020204020204" pitchFamily="34" charset="0"/>
              </a:rPr>
              <a:t>policy</a:t>
            </a:r>
            <a:r>
              <a:rPr lang="de-DE" dirty="0">
                <a:solidFill>
                  <a:srgbClr val="242B2D"/>
                </a:solidFill>
                <a:latin typeface="SRH Text" panose="020B0503020204020204" pitchFamily="34" charset="0"/>
                <a:ea typeface="SRH Text" panose="020B0503020204020204" pitchFamily="34" charset="0"/>
                <a:cs typeface="SRH Text" panose="020B0503020204020204" pitchFamily="34" charset="0"/>
              </a:rPr>
              <a:t> </a:t>
            </a:r>
            <a:r>
              <a:rPr lang="de-DE" dirty="0" err="1">
                <a:solidFill>
                  <a:srgbClr val="242B2D"/>
                </a:solidFill>
                <a:latin typeface="SRH Text" panose="020B0503020204020204" pitchFamily="34" charset="0"/>
                <a:ea typeface="SRH Text" panose="020B0503020204020204" pitchFamily="34" charset="0"/>
                <a:cs typeface="SRH Text" panose="020B0503020204020204" pitchFamily="34" charset="0"/>
              </a:rPr>
              <a:t>since</a:t>
            </a:r>
            <a:r>
              <a:rPr lang="de-DE" dirty="0">
                <a:solidFill>
                  <a:srgbClr val="242B2D"/>
                </a:solidFill>
                <a:latin typeface="SRH Text" panose="020B0503020204020204" pitchFamily="34" charset="0"/>
                <a:ea typeface="SRH Text" panose="020B0503020204020204" pitchFamily="34" charset="0"/>
                <a:cs typeface="SRH Text" panose="020B0503020204020204" pitchFamily="34" charset="0"/>
              </a:rPr>
              <a:t> 2021</a:t>
            </a:r>
          </a:p>
          <a:p>
            <a:pPr marL="360363" indent="-360363">
              <a:lnSpc>
                <a:spcPct val="100000"/>
              </a:lnSpc>
              <a:buBlip>
                <a:blip r:embed="rId2"/>
              </a:buBlip>
            </a:pPr>
            <a:r>
              <a:rPr lang="de-DE" dirty="0">
                <a:solidFill>
                  <a:srgbClr val="242B2D"/>
                </a:solidFill>
                <a:latin typeface="SRH Text" panose="020B0503020204020204" pitchFamily="34" charset="0"/>
                <a:ea typeface="SRH Text" panose="020B0503020204020204" pitchFamily="34" charset="0"/>
                <a:cs typeface="SRH Text" panose="020B0503020204020204" pitchFamily="34" charset="0"/>
              </a:rPr>
              <a:t>Open? </a:t>
            </a:r>
          </a:p>
          <a:p>
            <a:pPr marL="360363" indent="-360363">
              <a:lnSpc>
                <a:spcPct val="100000"/>
              </a:lnSpc>
              <a:buBlip>
                <a:blip r:embed="rId2"/>
              </a:buBlip>
            </a:pPr>
            <a:r>
              <a:rPr lang="de-DE" dirty="0">
                <a:solidFill>
                  <a:srgbClr val="242B2D"/>
                </a:solidFill>
                <a:latin typeface="SRH Text" panose="020B0503020204020204" pitchFamily="34" charset="0"/>
                <a:ea typeface="SRH Text" panose="020B0503020204020204" pitchFamily="34" charset="0"/>
                <a:cs typeface="SRH Text" panose="020B0503020204020204" pitchFamily="34" charset="0"/>
              </a:rPr>
              <a:t>Strategic? </a:t>
            </a:r>
          </a:p>
          <a:p>
            <a:pPr marL="360363" indent="-360363">
              <a:lnSpc>
                <a:spcPct val="100000"/>
              </a:lnSpc>
              <a:buBlip>
                <a:blip r:embed="rId2"/>
              </a:buBlip>
            </a:pPr>
            <a:r>
              <a:rPr lang="de-DE" dirty="0" err="1">
                <a:solidFill>
                  <a:srgbClr val="242B2D"/>
                </a:solidFill>
                <a:latin typeface="SRH Text" panose="020B0503020204020204" pitchFamily="34" charset="0"/>
                <a:ea typeface="SRH Text" panose="020B0503020204020204" pitchFamily="34" charset="0"/>
                <a:cs typeface="SRH Text" panose="020B0503020204020204" pitchFamily="34" charset="0"/>
              </a:rPr>
              <a:t>Autonomy</a:t>
            </a:r>
            <a:r>
              <a:rPr lang="de-DE" dirty="0">
                <a:solidFill>
                  <a:srgbClr val="242B2D"/>
                </a:solidFill>
                <a:latin typeface="SRH Text" panose="020B0503020204020204" pitchFamily="34" charset="0"/>
                <a:ea typeface="SRH Text" panose="020B0503020204020204" pitchFamily="34" charset="0"/>
                <a:cs typeface="SRH Text" panose="020B0503020204020204" pitchFamily="34" charset="0"/>
              </a:rPr>
              <a:t>?</a:t>
            </a:r>
            <a:endParaRPr lang="de-DE" dirty="0">
              <a:latin typeface="SRH Text" panose="020B0503020204020204" pitchFamily="34" charset="0"/>
              <a:ea typeface="SRH Text" panose="020B0503020204020204" pitchFamily="34" charset="0"/>
              <a:cs typeface="SRH Text" panose="020B0503020204020204" pitchFamily="34" charset="0"/>
            </a:endParaRPr>
          </a:p>
        </p:txBody>
      </p:sp>
      <p:pic>
        <p:nvPicPr>
          <p:cNvPr id="1026" name="Picture 2" descr="Supporting Renewables Cooperation in Europe | Guidehouse"/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1" r="3000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2087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D4DBDA-497B-1E23-94A5-193AC466E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dirty="0">
                <a:latin typeface="SRH Headline" panose="020B0603020204020204" pitchFamily="34" charset="0"/>
                <a:ea typeface="SRH Headline" panose="020B0603020204020204" pitchFamily="34" charset="0"/>
                <a:cs typeface="SRH Headline" panose="020B0603020204020204" pitchFamily="34" charset="0"/>
              </a:rPr>
              <a:t>EU @ WTO MC 13</a:t>
            </a:r>
          </a:p>
        </p:txBody>
      </p:sp>
      <p:pic>
        <p:nvPicPr>
          <p:cNvPr id="2052" name="Picture 4" descr="Es droht ein transatlantischer Handelskonflikt! | The Pioneer">
            <a:extLst>
              <a:ext uri="{FF2B5EF4-FFF2-40B4-BE49-F238E27FC236}">
                <a16:creationId xmlns:a16="http://schemas.microsoft.com/office/drawing/2014/main" id="{6789EFFD-7CE5-22D3-8AC3-CC4CC5049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2203"/>
            <a:ext cx="5944884" cy="3511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Datumsplatzhalter 4">
            <a:extLst>
              <a:ext uri="{FF2B5EF4-FFF2-40B4-BE49-F238E27FC236}">
                <a16:creationId xmlns:a16="http://schemas.microsoft.com/office/drawing/2014/main" id="{F61E3FD7-745A-5876-0168-FB9AC659AC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0" y="6500350"/>
            <a:ext cx="900000" cy="288000"/>
          </a:xfrm>
        </p:spPr>
        <p:txBody>
          <a:bodyPr/>
          <a:lstStyle/>
          <a:p>
            <a:fld id="{644B2D1D-A7EB-4B4C-ACA4-3407B07EB46A}" type="datetime1">
              <a:rPr lang="de-DE" smtClean="0"/>
              <a:t>28.03.2024</a:t>
            </a:fld>
            <a:endParaRPr lang="de-DE" dirty="0"/>
          </a:p>
        </p:txBody>
      </p:sp>
      <p:sp>
        <p:nvSpPr>
          <p:cNvPr id="11" name="Fußzeilenplatzhalter 5">
            <a:extLst>
              <a:ext uri="{FF2B5EF4-FFF2-40B4-BE49-F238E27FC236}">
                <a16:creationId xmlns:a16="http://schemas.microsoft.com/office/drawing/2014/main" id="{758EC286-6593-267E-E13B-6F468D70D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96000" y="6500350"/>
            <a:ext cx="4206126" cy="288000"/>
          </a:xfrm>
        </p:spPr>
        <p:txBody>
          <a:bodyPr/>
          <a:lstStyle/>
          <a:p>
            <a:r>
              <a:rPr lang="de-DE" dirty="0"/>
              <a:t>Goldmann –  WTO MC 13</a:t>
            </a:r>
          </a:p>
        </p:txBody>
      </p:sp>
      <p:sp>
        <p:nvSpPr>
          <p:cNvPr id="12" name="Foliennummernplatzhalter 6">
            <a:extLst>
              <a:ext uri="{FF2B5EF4-FFF2-40B4-BE49-F238E27FC236}">
                <a16:creationId xmlns:a16="http://schemas.microsoft.com/office/drawing/2014/main" id="{718E7493-FF09-8305-F2C7-D41DDC80A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2126" y="6500350"/>
            <a:ext cx="720000" cy="288000"/>
          </a:xfrm>
        </p:spPr>
        <p:txBody>
          <a:bodyPr/>
          <a:lstStyle/>
          <a:p>
            <a:fld id="{5D62ADFC-A6CF-4693-B995-B5DE17EDA11B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4662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D4DBDA-497B-1E23-94A5-193AC466E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dirty="0">
                <a:latin typeface="SRH Headline" panose="020B0603020204020204" pitchFamily="34" charset="0"/>
                <a:ea typeface="SRH Headline" panose="020B0603020204020204" pitchFamily="34" charset="0"/>
                <a:cs typeface="SRH Headline" panose="020B0603020204020204" pitchFamily="34" charset="0"/>
              </a:rPr>
              <a:t>EU @ WTO MC 13</a:t>
            </a:r>
          </a:p>
        </p:txBody>
      </p:sp>
      <p:pic>
        <p:nvPicPr>
          <p:cNvPr id="2050" name="Picture 2" descr="EU and India kick-start ambitious trade agenda | EEAS">
            <a:extLst>
              <a:ext uri="{FF2B5EF4-FFF2-40B4-BE49-F238E27FC236}">
                <a16:creationId xmlns:a16="http://schemas.microsoft.com/office/drawing/2014/main" id="{36BFBC7F-6F88-7559-0367-5364AE508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8000"/>
            <a:ext cx="5521234" cy="3680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platzhalter 9">
            <a:extLst>
              <a:ext uri="{FF2B5EF4-FFF2-40B4-BE49-F238E27FC236}">
                <a16:creationId xmlns:a16="http://schemas.microsoft.com/office/drawing/2014/main" id="{A6627BBE-C4BE-8D3D-8406-637E5CFD05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5998" y="1548000"/>
            <a:ext cx="5944883" cy="4267915"/>
          </a:xfrm>
        </p:spPr>
        <p:txBody>
          <a:bodyPr>
            <a:normAutofit/>
          </a:bodyPr>
          <a:lstStyle/>
          <a:p>
            <a:pPr marL="360363" indent="-360363">
              <a:lnSpc>
                <a:spcPct val="100000"/>
              </a:lnSpc>
              <a:buBlip>
                <a:blip r:embed="rId3"/>
              </a:buBlip>
            </a:pPr>
            <a:r>
              <a:rPr lang="de-DE" dirty="0" err="1">
                <a:solidFill>
                  <a:srgbClr val="242B2D"/>
                </a:solidFill>
                <a:latin typeface="SRH Text" panose="020B0503020204020204" pitchFamily="34" charset="0"/>
                <a:ea typeface="SRH Text" panose="020B0503020204020204" pitchFamily="34" charset="0"/>
                <a:cs typeface="SRH Text" panose="020B0503020204020204" pitchFamily="34" charset="0"/>
              </a:rPr>
              <a:t>Selection</a:t>
            </a:r>
            <a:r>
              <a:rPr lang="de-DE" dirty="0">
                <a:solidFill>
                  <a:srgbClr val="242B2D"/>
                </a:solidFill>
                <a:latin typeface="SRH Text" panose="020B0503020204020204" pitchFamily="34" charset="0"/>
                <a:ea typeface="SRH Text" panose="020B0503020204020204" pitchFamily="34" charset="0"/>
                <a:cs typeface="SRH Text" panose="020B0503020204020204" pitchFamily="34" charset="0"/>
              </a:rPr>
              <a:t> </a:t>
            </a:r>
            <a:r>
              <a:rPr lang="de-DE" dirty="0" err="1">
                <a:solidFill>
                  <a:srgbClr val="242B2D"/>
                </a:solidFill>
                <a:latin typeface="SRH Text" panose="020B0503020204020204" pitchFamily="34" charset="0"/>
                <a:ea typeface="SRH Text" panose="020B0503020204020204" pitchFamily="34" charset="0"/>
                <a:cs typeface="SRH Text" panose="020B0503020204020204" pitchFamily="34" charset="0"/>
              </a:rPr>
              <a:t>of</a:t>
            </a:r>
            <a:r>
              <a:rPr lang="de-DE" dirty="0">
                <a:solidFill>
                  <a:srgbClr val="242B2D"/>
                </a:solidFill>
                <a:latin typeface="SRH Text" panose="020B0503020204020204" pitchFamily="34" charset="0"/>
                <a:ea typeface="SRH Text" panose="020B0503020204020204" pitchFamily="34" charset="0"/>
                <a:cs typeface="SRH Text" panose="020B0503020204020204" pitchFamily="34" charset="0"/>
              </a:rPr>
              <a:t> </a:t>
            </a:r>
            <a:r>
              <a:rPr lang="de-DE" dirty="0" err="1">
                <a:solidFill>
                  <a:srgbClr val="242B2D"/>
                </a:solidFill>
                <a:latin typeface="SRH Text" panose="020B0503020204020204" pitchFamily="34" charset="0"/>
                <a:ea typeface="SRH Text" panose="020B0503020204020204" pitchFamily="34" charset="0"/>
                <a:cs typeface="SRH Text" panose="020B0503020204020204" pitchFamily="34" charset="0"/>
              </a:rPr>
              <a:t>issues</a:t>
            </a:r>
            <a:endParaRPr lang="de-DE" dirty="0">
              <a:solidFill>
                <a:srgbClr val="242B2D"/>
              </a:solidFill>
              <a:latin typeface="SRH Text" panose="020B0503020204020204" pitchFamily="34" charset="0"/>
              <a:ea typeface="SRH Text" panose="020B0503020204020204" pitchFamily="34" charset="0"/>
              <a:cs typeface="SRH Text" panose="020B0503020204020204" pitchFamily="34" charset="0"/>
            </a:endParaRPr>
          </a:p>
          <a:p>
            <a:pPr marL="360363" indent="-360363">
              <a:lnSpc>
                <a:spcPct val="100000"/>
              </a:lnSpc>
              <a:buBlip>
                <a:blip r:embed="rId3"/>
              </a:buBlip>
            </a:pPr>
            <a:r>
              <a:rPr lang="de-DE" dirty="0">
                <a:solidFill>
                  <a:srgbClr val="242B2D"/>
                </a:solidFill>
                <a:latin typeface="SRH Text" panose="020B0503020204020204" pitchFamily="34" charset="0"/>
                <a:ea typeface="SRH Text" panose="020B0503020204020204" pitchFamily="34" charset="0"/>
                <a:cs typeface="SRH Text" panose="020B0503020204020204" pitchFamily="34" charset="0"/>
              </a:rPr>
              <a:t>EU </a:t>
            </a:r>
            <a:r>
              <a:rPr lang="de-DE" dirty="0" err="1">
                <a:solidFill>
                  <a:srgbClr val="242B2D"/>
                </a:solidFill>
                <a:latin typeface="SRH Text" panose="020B0503020204020204" pitchFamily="34" charset="0"/>
                <a:ea typeface="SRH Text" panose="020B0503020204020204" pitchFamily="34" charset="0"/>
                <a:cs typeface="SRH Text" panose="020B0503020204020204" pitchFamily="34" charset="0"/>
              </a:rPr>
              <a:t>market</a:t>
            </a:r>
            <a:r>
              <a:rPr lang="de-DE" dirty="0">
                <a:solidFill>
                  <a:srgbClr val="242B2D"/>
                </a:solidFill>
                <a:latin typeface="SRH Text" panose="020B0503020204020204" pitchFamily="34" charset="0"/>
                <a:ea typeface="SRH Text" panose="020B0503020204020204" pitchFamily="34" charset="0"/>
                <a:cs typeface="SRH Text" panose="020B0503020204020204" pitchFamily="34" charset="0"/>
              </a:rPr>
              <a:t> </a:t>
            </a:r>
            <a:r>
              <a:rPr lang="de-DE" dirty="0" err="1">
                <a:solidFill>
                  <a:srgbClr val="242B2D"/>
                </a:solidFill>
                <a:latin typeface="SRH Text" panose="020B0503020204020204" pitchFamily="34" charset="0"/>
                <a:ea typeface="SRH Text" panose="020B0503020204020204" pitchFamily="34" charset="0"/>
                <a:cs typeface="SRH Text" panose="020B0503020204020204" pitchFamily="34" charset="0"/>
              </a:rPr>
              <a:t>thinking</a:t>
            </a:r>
            <a:endParaRPr lang="de-DE" dirty="0">
              <a:solidFill>
                <a:srgbClr val="242B2D"/>
              </a:solidFill>
              <a:latin typeface="SRH Text" panose="020B0503020204020204" pitchFamily="34" charset="0"/>
              <a:ea typeface="SRH Text" panose="020B0503020204020204" pitchFamily="34" charset="0"/>
              <a:cs typeface="SRH Text" panose="020B0503020204020204" pitchFamily="34" charset="0"/>
            </a:endParaRPr>
          </a:p>
          <a:p>
            <a:pPr marL="817563" lvl="1" indent="-360363">
              <a:lnSpc>
                <a:spcPct val="100000"/>
              </a:lnSpc>
              <a:buBlip>
                <a:blip r:embed="rId3"/>
              </a:buBlip>
            </a:pPr>
            <a:r>
              <a:rPr lang="de-DE" dirty="0" err="1">
                <a:solidFill>
                  <a:srgbClr val="242B2D"/>
                </a:solidFill>
                <a:latin typeface="SRH Text" panose="020B0503020204020204" pitchFamily="34" charset="0"/>
                <a:ea typeface="SRH Text" panose="020B0503020204020204" pitchFamily="34" charset="0"/>
                <a:cs typeface="SRH Text" panose="020B0503020204020204" pitchFamily="34" charset="0"/>
              </a:rPr>
              <a:t>Tariff</a:t>
            </a:r>
            <a:r>
              <a:rPr lang="de-DE" dirty="0">
                <a:solidFill>
                  <a:srgbClr val="242B2D"/>
                </a:solidFill>
                <a:latin typeface="SRH Text" panose="020B0503020204020204" pitchFamily="34" charset="0"/>
                <a:ea typeface="SRH Text" panose="020B0503020204020204" pitchFamily="34" charset="0"/>
                <a:cs typeface="SRH Text" panose="020B0503020204020204" pitchFamily="34" charset="0"/>
              </a:rPr>
              <a:t> </a:t>
            </a:r>
            <a:r>
              <a:rPr lang="de-DE" dirty="0" err="1">
                <a:solidFill>
                  <a:srgbClr val="242B2D"/>
                </a:solidFill>
                <a:latin typeface="SRH Text" panose="020B0503020204020204" pitchFamily="34" charset="0"/>
                <a:ea typeface="SRH Text" panose="020B0503020204020204" pitchFamily="34" charset="0"/>
                <a:cs typeface="SRH Text" panose="020B0503020204020204" pitchFamily="34" charset="0"/>
              </a:rPr>
              <a:t>exemption</a:t>
            </a:r>
            <a:r>
              <a:rPr lang="de-DE" dirty="0">
                <a:solidFill>
                  <a:srgbClr val="242B2D"/>
                </a:solidFill>
                <a:latin typeface="SRH Text" panose="020B0503020204020204" pitchFamily="34" charset="0"/>
                <a:ea typeface="SRH Text" panose="020B0503020204020204" pitchFamily="34" charset="0"/>
                <a:cs typeface="SRH Text" panose="020B0503020204020204" pitchFamily="34" charset="0"/>
              </a:rPr>
              <a:t> </a:t>
            </a:r>
            <a:r>
              <a:rPr lang="de-DE" dirty="0" err="1">
                <a:solidFill>
                  <a:srgbClr val="242B2D"/>
                </a:solidFill>
                <a:latin typeface="SRH Text" panose="020B0503020204020204" pitchFamily="34" charset="0"/>
                <a:ea typeface="SRH Text" panose="020B0503020204020204" pitchFamily="34" charset="0"/>
                <a:cs typeface="SRH Text" panose="020B0503020204020204" pitchFamily="34" charset="0"/>
              </a:rPr>
              <a:t>for</a:t>
            </a:r>
            <a:r>
              <a:rPr lang="de-DE" dirty="0">
                <a:solidFill>
                  <a:srgbClr val="242B2D"/>
                </a:solidFill>
                <a:latin typeface="SRH Text" panose="020B0503020204020204" pitchFamily="34" charset="0"/>
                <a:ea typeface="SRH Text" panose="020B0503020204020204" pitchFamily="34" charset="0"/>
                <a:cs typeface="SRH Text" panose="020B0503020204020204" pitchFamily="34" charset="0"/>
              </a:rPr>
              <a:t> </a:t>
            </a:r>
            <a:r>
              <a:rPr lang="de-DE" dirty="0" err="1">
                <a:solidFill>
                  <a:srgbClr val="242B2D"/>
                </a:solidFill>
                <a:latin typeface="SRH Text" panose="020B0503020204020204" pitchFamily="34" charset="0"/>
                <a:ea typeface="SRH Text" panose="020B0503020204020204" pitchFamily="34" charset="0"/>
                <a:cs typeface="SRH Text" panose="020B0503020204020204" pitchFamily="34" charset="0"/>
              </a:rPr>
              <a:t>e-commerce</a:t>
            </a:r>
            <a:endParaRPr lang="de-DE" dirty="0">
              <a:solidFill>
                <a:srgbClr val="242B2D"/>
              </a:solidFill>
              <a:latin typeface="SRH Text" panose="020B0503020204020204" pitchFamily="34" charset="0"/>
              <a:ea typeface="SRH Text" panose="020B0503020204020204" pitchFamily="34" charset="0"/>
              <a:cs typeface="SRH Text" panose="020B0503020204020204" pitchFamily="34" charset="0"/>
            </a:endParaRPr>
          </a:p>
          <a:p>
            <a:pPr marL="817563" lvl="1" indent="-360363">
              <a:lnSpc>
                <a:spcPct val="100000"/>
              </a:lnSpc>
              <a:buBlip>
                <a:blip r:embed="rId3"/>
              </a:buBlip>
            </a:pPr>
            <a:r>
              <a:rPr lang="de-DE" dirty="0">
                <a:solidFill>
                  <a:srgbClr val="242B2D"/>
                </a:solidFill>
                <a:latin typeface="SRH Text" panose="020B0503020204020204" pitchFamily="34" charset="0"/>
                <a:ea typeface="SRH Text" panose="020B0503020204020204" pitchFamily="34" charset="0"/>
                <a:cs typeface="SRH Text" panose="020B0503020204020204" pitchFamily="34" charset="0"/>
              </a:rPr>
              <a:t>EU </a:t>
            </a:r>
            <a:r>
              <a:rPr lang="de-DE" dirty="0" err="1">
                <a:solidFill>
                  <a:srgbClr val="242B2D"/>
                </a:solidFill>
                <a:latin typeface="SRH Text" panose="020B0503020204020204" pitchFamily="34" charset="0"/>
                <a:ea typeface="SRH Text" panose="020B0503020204020204" pitchFamily="34" charset="0"/>
                <a:cs typeface="SRH Text" panose="020B0503020204020204" pitchFamily="34" charset="0"/>
              </a:rPr>
              <a:t>carbon</a:t>
            </a:r>
            <a:r>
              <a:rPr lang="de-DE" dirty="0">
                <a:solidFill>
                  <a:srgbClr val="242B2D"/>
                </a:solidFill>
                <a:latin typeface="SRH Text" panose="020B0503020204020204" pitchFamily="34" charset="0"/>
                <a:ea typeface="SRH Text" panose="020B0503020204020204" pitchFamily="34" charset="0"/>
                <a:cs typeface="SRH Text" panose="020B0503020204020204" pitchFamily="34" charset="0"/>
              </a:rPr>
              <a:t> </a:t>
            </a:r>
            <a:r>
              <a:rPr lang="de-DE" dirty="0" err="1">
                <a:solidFill>
                  <a:srgbClr val="242B2D"/>
                </a:solidFill>
                <a:latin typeface="SRH Text" panose="020B0503020204020204" pitchFamily="34" charset="0"/>
                <a:ea typeface="SRH Text" panose="020B0503020204020204" pitchFamily="34" charset="0"/>
                <a:cs typeface="SRH Text" panose="020B0503020204020204" pitchFamily="34" charset="0"/>
              </a:rPr>
              <a:t>border</a:t>
            </a:r>
            <a:r>
              <a:rPr lang="de-DE" dirty="0">
                <a:solidFill>
                  <a:srgbClr val="242B2D"/>
                </a:solidFill>
                <a:latin typeface="SRH Text" panose="020B0503020204020204" pitchFamily="34" charset="0"/>
                <a:ea typeface="SRH Text" panose="020B0503020204020204" pitchFamily="34" charset="0"/>
                <a:cs typeface="SRH Text" panose="020B0503020204020204" pitchFamily="34" charset="0"/>
              </a:rPr>
              <a:t> </a:t>
            </a:r>
            <a:r>
              <a:rPr lang="de-DE" dirty="0" err="1">
                <a:solidFill>
                  <a:srgbClr val="242B2D"/>
                </a:solidFill>
                <a:latin typeface="SRH Text" panose="020B0503020204020204" pitchFamily="34" charset="0"/>
                <a:ea typeface="SRH Text" panose="020B0503020204020204" pitchFamily="34" charset="0"/>
                <a:cs typeface="SRH Text" panose="020B0503020204020204" pitchFamily="34" charset="0"/>
              </a:rPr>
              <a:t>adjustment</a:t>
            </a:r>
            <a:endParaRPr lang="de-DE" dirty="0">
              <a:solidFill>
                <a:srgbClr val="242B2D"/>
              </a:solidFill>
              <a:latin typeface="SRH Text" panose="020B0503020204020204" pitchFamily="34" charset="0"/>
              <a:ea typeface="SRH Text" panose="020B0503020204020204" pitchFamily="34" charset="0"/>
              <a:cs typeface="SRH Text" panose="020B0503020204020204" pitchFamily="34" charset="0"/>
            </a:endParaRPr>
          </a:p>
          <a:p>
            <a:pPr marL="817563" lvl="1" indent="-360363">
              <a:lnSpc>
                <a:spcPct val="100000"/>
              </a:lnSpc>
              <a:buBlip>
                <a:blip r:embed="rId3"/>
              </a:buBlip>
            </a:pPr>
            <a:r>
              <a:rPr lang="de-DE" dirty="0" err="1">
                <a:solidFill>
                  <a:srgbClr val="242B2D"/>
                </a:solidFill>
                <a:latin typeface="SRH Text" panose="020B0503020204020204" pitchFamily="34" charset="0"/>
                <a:ea typeface="SRH Text" panose="020B0503020204020204" pitchFamily="34" charset="0"/>
                <a:cs typeface="SRH Text" panose="020B0503020204020204" pitchFamily="34" charset="0"/>
              </a:rPr>
              <a:t>Agriculture</a:t>
            </a:r>
            <a:endParaRPr lang="de-DE" dirty="0">
              <a:latin typeface="SRH Text" panose="020B0503020204020204" pitchFamily="34" charset="0"/>
              <a:ea typeface="SRH Text" panose="020B0503020204020204" pitchFamily="34" charset="0"/>
              <a:cs typeface="SRH Text" panose="020B0503020204020204" pitchFamily="34" charset="0"/>
            </a:endParaRPr>
          </a:p>
        </p:txBody>
      </p:sp>
      <p:sp>
        <p:nvSpPr>
          <p:cNvPr id="3" name="Datumsplatzhalter 4">
            <a:extLst>
              <a:ext uri="{FF2B5EF4-FFF2-40B4-BE49-F238E27FC236}">
                <a16:creationId xmlns:a16="http://schemas.microsoft.com/office/drawing/2014/main" id="{EE95061D-4024-489E-AAF4-4EB4B111B7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0" y="6500350"/>
            <a:ext cx="900000" cy="288000"/>
          </a:xfrm>
        </p:spPr>
        <p:txBody>
          <a:bodyPr/>
          <a:lstStyle/>
          <a:p>
            <a:fld id="{644B2D1D-A7EB-4B4C-ACA4-3407B07EB46A}" type="datetime1">
              <a:rPr lang="de-DE" smtClean="0"/>
              <a:t>28.03.2024</a:t>
            </a:fld>
            <a:endParaRPr lang="de-DE" dirty="0"/>
          </a:p>
        </p:txBody>
      </p:sp>
      <p:sp>
        <p:nvSpPr>
          <p:cNvPr id="4" name="Fußzeilenplatzhalter 5">
            <a:extLst>
              <a:ext uri="{FF2B5EF4-FFF2-40B4-BE49-F238E27FC236}">
                <a16:creationId xmlns:a16="http://schemas.microsoft.com/office/drawing/2014/main" id="{462BDDE6-5053-691E-39F5-0796EA60E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96000" y="6500350"/>
            <a:ext cx="4206126" cy="288000"/>
          </a:xfrm>
        </p:spPr>
        <p:txBody>
          <a:bodyPr/>
          <a:lstStyle/>
          <a:p>
            <a:r>
              <a:rPr lang="de-DE" dirty="0"/>
              <a:t>Goldmann –  WTO MC 13</a:t>
            </a:r>
          </a:p>
        </p:txBody>
      </p:sp>
      <p:sp>
        <p:nvSpPr>
          <p:cNvPr id="5" name="Foliennummernplatzhalter 6">
            <a:extLst>
              <a:ext uri="{FF2B5EF4-FFF2-40B4-BE49-F238E27FC236}">
                <a16:creationId xmlns:a16="http://schemas.microsoft.com/office/drawing/2014/main" id="{DA470FBB-BD3A-8589-EFF7-08D5F9D03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2126" y="6500350"/>
            <a:ext cx="720000" cy="288000"/>
          </a:xfrm>
        </p:spPr>
        <p:txBody>
          <a:bodyPr/>
          <a:lstStyle/>
          <a:p>
            <a:fld id="{5D62ADFC-A6CF-4693-B995-B5DE17EDA11B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4604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0D6CEB-D10E-3EAC-3180-059D55EDA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>
                <a:latin typeface="SRH Headline" panose="020B0603020204020204" pitchFamily="34" charset="0"/>
                <a:ea typeface="SRH Headline" panose="020B0603020204020204" pitchFamily="34" charset="0"/>
                <a:cs typeface="SRH Headline" panose="020B0603020204020204" pitchFamily="34" charset="0"/>
              </a:rPr>
              <a:t>Conclusion</a:t>
            </a:r>
            <a:endParaRPr lang="de-DE" dirty="0">
              <a:latin typeface="SRH Headline" panose="020B0603020204020204" pitchFamily="34" charset="0"/>
              <a:ea typeface="SRH Headline" panose="020B0603020204020204" pitchFamily="34" charset="0"/>
              <a:cs typeface="SRH Headline" panose="020B0603020204020204" pitchFamily="34" charset="0"/>
            </a:endParaRP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541924B-80B8-E866-499E-725C939AF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B2D1D-A7EB-4B4C-ACA4-3407B07EB46A}" type="datetime1">
              <a:rPr lang="de-DE" smtClean="0"/>
              <a:t>28.03.2024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53BC247-929E-166A-6847-28EF627F1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Goldmann –  WTO MC 13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CFBB621-D101-C657-EA50-3F9C2BBCC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ADFC-A6CF-4693-B995-B5DE17EDA11B}" type="slidenum">
              <a:rPr lang="de-DE" smtClean="0"/>
              <a:t>5</a:t>
            </a:fld>
            <a:endParaRPr lang="de-DE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6095998" y="1548000"/>
            <a:ext cx="6096001" cy="4453230"/>
          </a:xfrm>
        </p:spPr>
        <p:txBody>
          <a:bodyPr>
            <a:normAutofit/>
          </a:bodyPr>
          <a:lstStyle/>
          <a:p>
            <a:pPr marL="360363" indent="-360363">
              <a:lnSpc>
                <a:spcPct val="100000"/>
              </a:lnSpc>
              <a:buBlip>
                <a:blip r:embed="rId2"/>
              </a:buBlip>
            </a:pPr>
            <a:r>
              <a:rPr lang="de-DE" dirty="0">
                <a:latin typeface="SRH Text" panose="020B0503020204020204" pitchFamily="34" charset="0"/>
                <a:ea typeface="SRH Text" panose="020B0503020204020204" pitchFamily="34" charset="0"/>
                <a:cs typeface="SRH Text" panose="020B0503020204020204" pitchFamily="34" charset="0"/>
              </a:rPr>
              <a:t>Change </a:t>
            </a:r>
            <a:r>
              <a:rPr lang="de-DE" dirty="0" err="1">
                <a:latin typeface="SRH Text" panose="020B0503020204020204" pitchFamily="34" charset="0"/>
                <a:ea typeface="SRH Text" panose="020B0503020204020204" pitchFamily="34" charset="0"/>
                <a:cs typeface="SRH Text" panose="020B0503020204020204" pitchFamily="34" charset="0"/>
              </a:rPr>
              <a:t>of</a:t>
            </a:r>
            <a:r>
              <a:rPr lang="de-DE" dirty="0">
                <a:latin typeface="SRH Text" panose="020B0503020204020204" pitchFamily="34" charset="0"/>
                <a:ea typeface="SRH Text" panose="020B0503020204020204" pitchFamily="34" charset="0"/>
                <a:cs typeface="SRH Text" panose="020B0503020204020204" pitchFamily="34" charset="0"/>
              </a:rPr>
              <a:t> </a:t>
            </a:r>
            <a:r>
              <a:rPr lang="de-DE" dirty="0" err="1">
                <a:latin typeface="SRH Text" panose="020B0503020204020204" pitchFamily="34" charset="0"/>
                <a:ea typeface="SRH Text" panose="020B0503020204020204" pitchFamily="34" charset="0"/>
                <a:cs typeface="SRH Text" panose="020B0503020204020204" pitchFamily="34" charset="0"/>
              </a:rPr>
              <a:t>strategy</a:t>
            </a:r>
            <a:r>
              <a:rPr lang="de-DE" dirty="0">
                <a:latin typeface="SRH Text" panose="020B0503020204020204" pitchFamily="34" charset="0"/>
                <a:ea typeface="SRH Text" panose="020B0503020204020204" pitchFamily="34" charset="0"/>
                <a:cs typeface="SRH Text" panose="020B0503020204020204" pitchFamily="34" charset="0"/>
              </a:rPr>
              <a:t>? </a:t>
            </a:r>
          </a:p>
          <a:p>
            <a:pPr marL="360363" indent="-360363">
              <a:lnSpc>
                <a:spcPct val="100000"/>
              </a:lnSpc>
              <a:buBlip>
                <a:blip r:embed="rId2"/>
              </a:buBlip>
            </a:pPr>
            <a:r>
              <a:rPr lang="de-DE" dirty="0">
                <a:latin typeface="SRH Text" panose="020B0503020204020204" pitchFamily="34" charset="0"/>
                <a:ea typeface="SRH Text" panose="020B0503020204020204" pitchFamily="34" charset="0"/>
                <a:cs typeface="SRH Text" panose="020B0503020204020204" pitchFamily="34" charset="0"/>
              </a:rPr>
              <a:t>Partnerships?</a:t>
            </a:r>
          </a:p>
          <a:p>
            <a:pPr marL="360363" indent="-360363">
              <a:lnSpc>
                <a:spcPct val="100000"/>
              </a:lnSpc>
              <a:buBlip>
                <a:blip r:embed="rId2"/>
              </a:buBlip>
            </a:pPr>
            <a:r>
              <a:rPr lang="de-DE" dirty="0" err="1">
                <a:latin typeface="SRH Text" panose="020B0503020204020204" pitchFamily="34" charset="0"/>
                <a:ea typeface="SRH Text" panose="020B0503020204020204" pitchFamily="34" charset="0"/>
                <a:cs typeface="SRH Text" panose="020B0503020204020204" pitchFamily="34" charset="0"/>
              </a:rPr>
              <a:t>Connecting</a:t>
            </a:r>
            <a:r>
              <a:rPr lang="de-DE" dirty="0">
                <a:latin typeface="SRH Text" panose="020B0503020204020204" pitchFamily="34" charset="0"/>
                <a:ea typeface="SRH Text" panose="020B0503020204020204" pitchFamily="34" charset="0"/>
                <a:cs typeface="SRH Text" panose="020B0503020204020204" pitchFamily="34" charset="0"/>
              </a:rPr>
              <a:t> </a:t>
            </a:r>
            <a:r>
              <a:rPr lang="de-DE" dirty="0" err="1">
                <a:latin typeface="SRH Text" panose="020B0503020204020204" pitchFamily="34" charset="0"/>
                <a:ea typeface="SRH Text" panose="020B0503020204020204" pitchFamily="34" charset="0"/>
                <a:cs typeface="SRH Text" panose="020B0503020204020204" pitchFamily="34" charset="0"/>
              </a:rPr>
              <a:t>issues</a:t>
            </a:r>
            <a:r>
              <a:rPr lang="de-DE" dirty="0">
                <a:latin typeface="SRH Text" panose="020B0503020204020204" pitchFamily="34" charset="0"/>
                <a:ea typeface="SRH Text" panose="020B0503020204020204" pitchFamily="34" charset="0"/>
                <a:cs typeface="SRH Text" panose="020B0503020204020204" pitchFamily="34" charset="0"/>
              </a:rPr>
              <a:t>?</a:t>
            </a:r>
          </a:p>
        </p:txBody>
      </p:sp>
      <p:pic>
        <p:nvPicPr>
          <p:cNvPr id="1026" name="Picture 2" descr="Bild 1 von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934" y="335195"/>
            <a:ext cx="4354141" cy="6165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1199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State of the Union debate: Strengthen EU as a global playe… | Flick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795" y="170789"/>
            <a:ext cx="8530657" cy="5689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89CC2FB-C9EA-7C04-2AF3-079370426B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6852" y="3616193"/>
            <a:ext cx="9000000" cy="3420000"/>
          </a:xfrm>
        </p:spPr>
        <p:txBody>
          <a:bodyPr>
            <a:normAutofit/>
          </a:bodyPr>
          <a:lstStyle/>
          <a:p>
            <a:r>
              <a:rPr lang="de-DE" sz="6600" dirty="0">
                <a:latin typeface="Bahnschrift" panose="020B0502040204020203" pitchFamily="34" charset="0"/>
              </a:rPr>
              <a:t>Thanks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78682D4-E3BE-7C77-39C5-FE6B199F0E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de-DE" b="1" dirty="0"/>
              <a:t>Matthias Goldmann, </a:t>
            </a:r>
            <a:r>
              <a:rPr lang="de-DE" b="1" dirty="0" err="1"/>
              <a:t>Chair</a:t>
            </a:r>
            <a:r>
              <a:rPr lang="de-DE" b="1" dirty="0"/>
              <a:t> of International Law, EBS Law School, matthias.goldmann@ebs.edu</a:t>
            </a:r>
          </a:p>
        </p:txBody>
      </p:sp>
    </p:spTree>
    <p:extLst>
      <p:ext uri="{BB962C8B-B14F-4D97-AF65-F5344CB8AC3E}">
        <p14:creationId xmlns:p14="http://schemas.microsoft.com/office/powerpoint/2010/main" val="31274305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122</Words>
  <Application>Microsoft Office PowerPoint</Application>
  <PresentationFormat>Breitbild</PresentationFormat>
  <Paragraphs>33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4" baseType="lpstr">
      <vt:lpstr>Arial</vt:lpstr>
      <vt:lpstr>Bahnschrift</vt:lpstr>
      <vt:lpstr>Calibri</vt:lpstr>
      <vt:lpstr>Calibri Light</vt:lpstr>
      <vt:lpstr>SRH Headline</vt:lpstr>
      <vt:lpstr>SRH Text</vt:lpstr>
      <vt:lpstr>STIX Two Text</vt:lpstr>
      <vt:lpstr>Office</vt:lpstr>
      <vt:lpstr>WTO MC 13  and the EU </vt:lpstr>
      <vt:lpstr>Open Strategic Autonomy</vt:lpstr>
      <vt:lpstr>EU @ WTO MC 13</vt:lpstr>
      <vt:lpstr>EU @ WTO MC 13</vt:lpstr>
      <vt:lpstr>Conclusion</vt:lpstr>
      <vt:lpstr>Thanks</vt:lpstr>
    </vt:vector>
  </TitlesOfParts>
  <Company>Goethe Universität Frankfurt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Restitution and the Ambiguity of Colonial Property Regimes</dc:title>
  <dc:creator>Goldmann, Matthias</dc:creator>
  <cp:lastModifiedBy>Goldmann, Matthias (EBS)</cp:lastModifiedBy>
  <cp:revision>280</cp:revision>
  <cp:lastPrinted>2024-01-24T20:16:50Z</cp:lastPrinted>
  <dcterms:created xsi:type="dcterms:W3CDTF">2022-10-04T07:28:38Z</dcterms:created>
  <dcterms:modified xsi:type="dcterms:W3CDTF">2024-03-28T09:23:27Z</dcterms:modified>
</cp:coreProperties>
</file>