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0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18930-47B4-4092-BB1A-6B00C205D964}" type="datetimeFigureOut">
              <a:rPr lang="it-IT" smtClean="0"/>
              <a:t>06/06/2024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DE0B6-0E82-44D0-B14B-D6F2710DA71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6207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18930-47B4-4092-BB1A-6B00C205D964}" type="datetimeFigureOut">
              <a:rPr lang="it-IT" smtClean="0"/>
              <a:t>06/06/2024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DE0B6-0E82-44D0-B14B-D6F2710DA71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0903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18930-47B4-4092-BB1A-6B00C205D964}" type="datetimeFigureOut">
              <a:rPr lang="it-IT" smtClean="0"/>
              <a:t>06/06/2024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DE0B6-0E82-44D0-B14B-D6F2710DA71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4877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18930-47B4-4092-BB1A-6B00C205D964}" type="datetimeFigureOut">
              <a:rPr lang="it-IT" smtClean="0"/>
              <a:t>06/06/2024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DE0B6-0E82-44D0-B14B-D6F2710DA71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808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18930-47B4-4092-BB1A-6B00C205D964}" type="datetimeFigureOut">
              <a:rPr lang="it-IT" smtClean="0"/>
              <a:t>06/06/2024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DE0B6-0E82-44D0-B14B-D6F2710DA71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4173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18930-47B4-4092-BB1A-6B00C205D964}" type="datetimeFigureOut">
              <a:rPr lang="it-IT" smtClean="0"/>
              <a:t>06/06/2024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DE0B6-0E82-44D0-B14B-D6F2710DA71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4281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18930-47B4-4092-BB1A-6B00C205D964}" type="datetimeFigureOut">
              <a:rPr lang="it-IT" smtClean="0"/>
              <a:t>06/06/2024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DE0B6-0E82-44D0-B14B-D6F2710DA71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2190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18930-47B4-4092-BB1A-6B00C205D964}" type="datetimeFigureOut">
              <a:rPr lang="it-IT" smtClean="0"/>
              <a:t>06/06/2024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DE0B6-0E82-44D0-B14B-D6F2710DA71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2055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18930-47B4-4092-BB1A-6B00C205D964}" type="datetimeFigureOut">
              <a:rPr lang="it-IT" smtClean="0"/>
              <a:t>06/06/2024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DE0B6-0E82-44D0-B14B-D6F2710DA71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388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18930-47B4-4092-BB1A-6B00C205D964}" type="datetimeFigureOut">
              <a:rPr lang="it-IT" smtClean="0"/>
              <a:t>06/06/2024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DE0B6-0E82-44D0-B14B-D6F2710DA71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122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18930-47B4-4092-BB1A-6B00C205D964}" type="datetimeFigureOut">
              <a:rPr lang="it-IT" smtClean="0"/>
              <a:t>06/06/2024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DE0B6-0E82-44D0-B14B-D6F2710DA71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2885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C18930-47B4-4092-BB1A-6B00C205D964}" type="datetimeFigureOut">
              <a:rPr lang="it-IT" smtClean="0"/>
              <a:t>06/06/2024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5DE0B6-0E82-44D0-B14B-D6F2710DA71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848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The </a:t>
            </a:r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institutional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 and </a:t>
            </a:r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political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potential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 of the </a:t>
            </a:r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European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Parliament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 for EU-building:  </a:t>
            </a:r>
            <a:endParaRPr lang="it-IT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Maurizio Ferrera</a:t>
            </a:r>
          </a:p>
          <a:p>
            <a:r>
              <a:rPr lang="it-IT" dirty="0" smtClean="0"/>
              <a:t>IEP </a:t>
            </a:r>
            <a:r>
              <a:rPr lang="it-IT" dirty="0" err="1" smtClean="0"/>
              <a:t>webinar</a:t>
            </a:r>
            <a:endParaRPr lang="it-IT" dirty="0" smtClean="0"/>
          </a:p>
          <a:p>
            <a:r>
              <a:rPr lang="it-IT" dirty="0" smtClean="0"/>
              <a:t>6 </a:t>
            </a:r>
            <a:r>
              <a:rPr lang="it-IT" dirty="0" err="1" smtClean="0"/>
              <a:t>June</a:t>
            </a:r>
            <a:r>
              <a:rPr lang="it-IT" dirty="0" smtClean="0"/>
              <a:t> 2024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064864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endParaRPr lang="it-IT" dirty="0"/>
          </a:p>
          <a:p>
            <a:pPr marL="0" indent="0">
              <a:buNone/>
            </a:pPr>
            <a:r>
              <a:rPr lang="it-IT" dirty="0" smtClean="0"/>
              <a:t>                             </a:t>
            </a:r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Thank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you</a:t>
            </a:r>
            <a:endParaRPr lang="it-IT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3682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A co-legislator</a:t>
            </a:r>
            <a:endParaRPr lang="it-IT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b="0" i="0" dirty="0" smtClean="0">
                <a:solidFill>
                  <a:schemeClr val="accent1">
                    <a:lumMod val="75000"/>
                  </a:schemeClr>
                </a:solidFill>
                <a:effectLst/>
                <a:latin typeface="Helvetica"/>
              </a:rPr>
              <a:t>The </a:t>
            </a:r>
            <a:r>
              <a:rPr lang="en-US" sz="2400" b="1" i="0" dirty="0" err="1" smtClean="0">
                <a:solidFill>
                  <a:schemeClr val="accent1">
                    <a:lumMod val="75000"/>
                  </a:schemeClr>
                </a:solidFill>
                <a:effectLst/>
                <a:latin typeface="Helvetica"/>
              </a:rPr>
              <a:t>codecision</a:t>
            </a:r>
            <a:r>
              <a:rPr lang="en-US" sz="2400" b="1" i="0" dirty="0" smtClean="0">
                <a:solidFill>
                  <a:schemeClr val="accent1">
                    <a:lumMod val="75000"/>
                  </a:schemeClr>
                </a:solidFill>
                <a:effectLst/>
                <a:latin typeface="Helvetica"/>
              </a:rPr>
              <a:t> procedure  </a:t>
            </a:r>
            <a:r>
              <a:rPr lang="en-US" sz="2400" i="0" dirty="0" smtClean="0">
                <a:solidFill>
                  <a:schemeClr val="accent1">
                    <a:lumMod val="75000"/>
                  </a:schemeClr>
                </a:solidFill>
                <a:effectLst/>
                <a:latin typeface="Helvetica"/>
              </a:rPr>
              <a:t>(Council + Parliament) </a:t>
            </a:r>
            <a:r>
              <a:rPr lang="en-US" sz="2400" b="0" i="0" dirty="0" smtClean="0">
                <a:solidFill>
                  <a:schemeClr val="accent1">
                    <a:lumMod val="75000"/>
                  </a:schemeClr>
                </a:solidFill>
                <a:effectLst/>
                <a:latin typeface="Helvetica"/>
              </a:rPr>
              <a:t>was introduced by the Maastricht Treaty (1992), and extended and made more effective by the Amsterdam Treaty (1999). </a:t>
            </a:r>
          </a:p>
          <a:p>
            <a:endParaRPr lang="en-US" sz="2400" dirty="0">
              <a:solidFill>
                <a:schemeClr val="accent1">
                  <a:lumMod val="75000"/>
                </a:schemeClr>
              </a:solidFill>
              <a:latin typeface="Helvetica"/>
            </a:endParaRPr>
          </a:p>
          <a:p>
            <a:r>
              <a:rPr lang="en-US" sz="2400" b="0" i="0" dirty="0" smtClean="0">
                <a:solidFill>
                  <a:schemeClr val="accent1">
                    <a:lumMod val="75000"/>
                  </a:schemeClr>
                </a:solidFill>
                <a:effectLst/>
                <a:latin typeface="Helvetica"/>
              </a:rPr>
              <a:t>With the Lisbon Treaty that took effect on 1 December 2009, the renamed </a:t>
            </a:r>
            <a:r>
              <a:rPr lang="en-US" sz="2400" b="1" i="0" dirty="0" smtClean="0">
                <a:solidFill>
                  <a:schemeClr val="accent1">
                    <a:lumMod val="75000"/>
                  </a:schemeClr>
                </a:solidFill>
                <a:effectLst/>
                <a:latin typeface="Helvetica"/>
              </a:rPr>
              <a:t>ordinary legislative procedure </a:t>
            </a:r>
            <a:r>
              <a:rPr lang="en-US" sz="2400" b="0" i="0" dirty="0" smtClean="0">
                <a:solidFill>
                  <a:schemeClr val="accent1">
                    <a:lumMod val="75000"/>
                  </a:schemeClr>
                </a:solidFill>
                <a:effectLst/>
                <a:latin typeface="Helvetica"/>
              </a:rPr>
              <a:t>became the main legislative procedure of the EU´s decision-making system.</a:t>
            </a:r>
          </a:p>
          <a:p>
            <a:endParaRPr lang="en-US" sz="2400" dirty="0" smtClean="0">
              <a:solidFill>
                <a:schemeClr val="accent1">
                  <a:lumMod val="75000"/>
                </a:schemeClr>
              </a:solidFill>
              <a:latin typeface="Helvetica"/>
            </a:endParaRPr>
          </a:p>
          <a:p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Legislative measures must be  approved by both Council and Parliament.  It applies to around 85 policy areas.</a:t>
            </a:r>
            <a:endParaRPr lang="it-IT" sz="2400" dirty="0">
              <a:solidFill>
                <a:schemeClr val="accent1">
                  <a:lumMod val="75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0845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A </a:t>
            </a:r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king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 co-maker</a:t>
            </a:r>
            <a:endParaRPr lang="it-IT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</a:rPr>
              <a:t>In 2009 the Treaty of Lisbon introduced  a new procedure for the formation of the Commission.  </a:t>
            </a:r>
          </a:p>
          <a:p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</a:rPr>
              <a:t>According to Article 17(7) of the Treaty on European Union (TEU), the </a:t>
            </a:r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</a:rPr>
              <a:t>Commission President is elected by Parliament </a:t>
            </a:r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</a:rPr>
              <a:t>by a majority of the component Members in a process in which the </a:t>
            </a:r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</a:rPr>
              <a:t>European Council, </a:t>
            </a:r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</a:rPr>
              <a:t>acting by qualified majority and taking into account the elections to the European Parliament, </a:t>
            </a:r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</a:rPr>
              <a:t>proposes a candidate to the European Parliament. </a:t>
            </a:r>
          </a:p>
          <a:p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</a:rPr>
              <a:t>The </a:t>
            </a:r>
            <a:r>
              <a:rPr lang="en-US" sz="1600" b="1" dirty="0" err="1" smtClean="0">
                <a:solidFill>
                  <a:schemeClr val="accent1">
                    <a:lumMod val="75000"/>
                  </a:schemeClr>
                </a:solidFill>
              </a:rPr>
              <a:t>Spitzenkandidaten</a:t>
            </a:r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</a:rPr>
              <a:t>is a political process requiring that, before the European elections, the European political parties designate </a:t>
            </a:r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</a:rPr>
              <a:t>the personality they would propose as President of the Commission </a:t>
            </a:r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</a:rPr>
              <a:t>or who could marshal a parliamentary majority. This personality would campaign in the Member States, presenting the political </a:t>
            </a:r>
            <a:r>
              <a:rPr lang="en-US" sz="1600" dirty="0" err="1" smtClean="0">
                <a:solidFill>
                  <a:schemeClr val="accent1">
                    <a:lumMod val="75000"/>
                  </a:schemeClr>
                </a:solidFill>
              </a:rPr>
              <a:t>programme</a:t>
            </a:r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</a:rPr>
              <a:t> of their own political party. </a:t>
            </a:r>
          </a:p>
          <a:p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</a:rPr>
              <a:t>The lead candidate process aims at establishing </a:t>
            </a:r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</a:rPr>
              <a:t>a political link between Parliament and the executive.</a:t>
            </a:r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6450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Persisting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weakness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but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..</a:t>
            </a:r>
            <a:endParaRPr lang="it-IT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Despite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advancements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,  </a:t>
            </a:r>
            <a:r>
              <a:rPr lang="it-IT" b="1" dirty="0" err="1" smtClean="0">
                <a:solidFill>
                  <a:schemeClr val="accent1">
                    <a:lumMod val="75000"/>
                  </a:schemeClr>
                </a:solidFill>
              </a:rPr>
              <a:t>still</a:t>
            </a:r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b="1" dirty="0" err="1" smtClean="0">
                <a:solidFill>
                  <a:schemeClr val="accent1">
                    <a:lumMod val="75000"/>
                  </a:schemeClr>
                </a:solidFill>
              </a:rPr>
              <a:t>weaker</a:t>
            </a:r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b="1" dirty="0" err="1" smtClean="0">
                <a:solidFill>
                  <a:schemeClr val="accent1">
                    <a:lumMod val="75000"/>
                  </a:schemeClr>
                </a:solidFill>
              </a:rPr>
              <a:t>institution</a:t>
            </a:r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compared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 with (</a:t>
            </a:r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European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) </a:t>
            </a:r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Council</a:t>
            </a:r>
            <a:endParaRPr lang="it-IT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E.g. </a:t>
            </a:r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marginal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role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 in the euro-zone </a:t>
            </a:r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crisis</a:t>
            </a:r>
            <a:endParaRPr lang="it-IT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OLP </a:t>
            </a:r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does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not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apply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 in </a:t>
            </a:r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key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  policy </a:t>
            </a:r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domains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lvl="2"/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common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foreign and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defence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policy, institutional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reforms, tax policy, a fair share of social policies and a number of areas in the field of justice and home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affairs</a:t>
            </a:r>
            <a:endParaRPr lang="it-IT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endParaRPr lang="it-IT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Yet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b="1" dirty="0" err="1" smtClean="0">
                <a:solidFill>
                  <a:schemeClr val="accent1">
                    <a:lumMod val="75000"/>
                  </a:schemeClr>
                </a:solidFill>
              </a:rPr>
              <a:t>increasing</a:t>
            </a:r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b="1" dirty="0" err="1" smtClean="0">
                <a:solidFill>
                  <a:schemeClr val="accent1">
                    <a:lumMod val="75000"/>
                  </a:schemeClr>
                </a:solidFill>
              </a:rPr>
              <a:t>political</a:t>
            </a:r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b="1" dirty="0" err="1" smtClean="0">
                <a:solidFill>
                  <a:schemeClr val="accent1">
                    <a:lumMod val="75000"/>
                  </a:schemeClr>
                </a:solidFill>
              </a:rPr>
              <a:t>salience</a:t>
            </a:r>
            <a:endParaRPr lang="it-IT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«Go-to body» for  EU </a:t>
            </a:r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leaders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:  </a:t>
            </a:r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accountability</a:t>
            </a:r>
            <a:endParaRPr lang="it-IT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Increasing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exercise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 of voice:  </a:t>
            </a:r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political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influence</a:t>
            </a:r>
            <a:endParaRPr lang="it-IT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61634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A </a:t>
            </a:r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partisan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institution</a:t>
            </a:r>
            <a:endParaRPr lang="it-IT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Only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institution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representing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b="1" dirty="0" err="1" smtClean="0">
                <a:solidFill>
                  <a:schemeClr val="accent1">
                    <a:lumMod val="75000"/>
                  </a:schemeClr>
                </a:solidFill>
              </a:rPr>
              <a:t>citizens</a:t>
            </a:r>
            <a:endParaRPr lang="it-IT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Articulated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 in </a:t>
            </a:r>
            <a:r>
              <a:rPr lang="it-IT" b="1" dirty="0" err="1" smtClean="0">
                <a:solidFill>
                  <a:schemeClr val="accent1">
                    <a:lumMod val="75000"/>
                  </a:schemeClr>
                </a:solidFill>
              </a:rPr>
              <a:t>political</a:t>
            </a:r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b="1" dirty="0" err="1" smtClean="0">
                <a:solidFill>
                  <a:schemeClr val="accent1">
                    <a:lumMod val="75000"/>
                  </a:schemeClr>
                </a:solidFill>
              </a:rPr>
              <a:t>groups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closely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connected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 to </a:t>
            </a:r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</a:rPr>
              <a:t>euro-parties</a:t>
            </a:r>
          </a:p>
          <a:p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MEPS  are </a:t>
            </a:r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elected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through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b="1" dirty="0" err="1" smtClean="0">
                <a:solidFill>
                  <a:schemeClr val="accent1">
                    <a:lumMod val="75000"/>
                  </a:schemeClr>
                </a:solidFill>
              </a:rPr>
              <a:t>national</a:t>
            </a:r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</a:rPr>
              <a:t> party </a:t>
            </a:r>
            <a:r>
              <a:rPr lang="it-IT" b="1" dirty="0" err="1" smtClean="0">
                <a:solidFill>
                  <a:schemeClr val="accent1">
                    <a:lumMod val="75000"/>
                  </a:schemeClr>
                </a:solidFill>
              </a:rPr>
              <a:t>lists</a:t>
            </a:r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</a:rPr>
              <a:t>…</a:t>
            </a:r>
          </a:p>
          <a:p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But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then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 join a </a:t>
            </a:r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political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group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 and are </a:t>
            </a:r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encouraged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 to </a:t>
            </a:r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</a:rPr>
              <a:t>vote </a:t>
            </a:r>
            <a:r>
              <a:rPr lang="it-IT" b="1" dirty="0" err="1" smtClean="0">
                <a:solidFill>
                  <a:schemeClr val="accent1">
                    <a:lumMod val="75000"/>
                  </a:schemeClr>
                </a:solidFill>
              </a:rPr>
              <a:t>based</a:t>
            </a:r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</a:rPr>
              <a:t> on party positions 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rather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than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territorial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affiliation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  <a:endParaRPr lang="it-IT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33610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An arena </a:t>
            </a:r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encouraging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 «</a:t>
            </a:r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conflict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funzionalization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»</a:t>
            </a:r>
            <a:endParaRPr lang="it-IT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Conflicts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revolve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around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b="1" dirty="0" err="1" smtClean="0">
                <a:solidFill>
                  <a:schemeClr val="accent1">
                    <a:lumMod val="75000"/>
                  </a:schemeClr>
                </a:solidFill>
              </a:rPr>
              <a:t>substantive</a:t>
            </a:r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</a:rPr>
              <a:t> policy </a:t>
            </a:r>
            <a:r>
              <a:rPr lang="it-IT" b="1" dirty="0" err="1" smtClean="0">
                <a:solidFill>
                  <a:schemeClr val="accent1">
                    <a:lumMod val="75000"/>
                  </a:schemeClr>
                </a:solidFill>
              </a:rPr>
              <a:t>issues</a:t>
            </a:r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rather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than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territorial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interests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/</a:t>
            </a:r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identities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They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 forge </a:t>
            </a:r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</a:rPr>
              <a:t>cross-</a:t>
            </a:r>
            <a:r>
              <a:rPr lang="it-IT" b="1" dirty="0" err="1" smtClean="0">
                <a:solidFill>
                  <a:schemeClr val="accent1">
                    <a:lumMod val="75000"/>
                  </a:schemeClr>
                </a:solidFill>
              </a:rPr>
              <a:t>national</a:t>
            </a:r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b="1" dirty="0" err="1" smtClean="0">
                <a:solidFill>
                  <a:schemeClr val="accent1">
                    <a:lumMod val="75000"/>
                  </a:schemeClr>
                </a:solidFill>
              </a:rPr>
              <a:t>functional</a:t>
            </a:r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b="1" dirty="0" err="1" smtClean="0">
                <a:solidFill>
                  <a:schemeClr val="accent1">
                    <a:lumMod val="75000"/>
                  </a:schemeClr>
                </a:solidFill>
              </a:rPr>
              <a:t>alliances</a:t>
            </a:r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which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cut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across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territorial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borders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Activate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</a:rPr>
              <a:t>a  </a:t>
            </a:r>
            <a:r>
              <a:rPr lang="it-IT" b="1" dirty="0" err="1" smtClean="0">
                <a:solidFill>
                  <a:schemeClr val="accent1">
                    <a:lumMod val="75000"/>
                  </a:schemeClr>
                </a:solidFill>
              </a:rPr>
              <a:t>different</a:t>
            </a:r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it-IT" b="1" dirty="0" err="1" smtClean="0">
                <a:solidFill>
                  <a:schemeClr val="accent1">
                    <a:lumMod val="75000"/>
                  </a:schemeClr>
                </a:solidFill>
              </a:rPr>
              <a:t>political</a:t>
            </a:r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b="1" dirty="0" err="1" smtClean="0">
                <a:solidFill>
                  <a:schemeClr val="accent1">
                    <a:lumMod val="75000"/>
                  </a:schemeClr>
                </a:solidFill>
              </a:rPr>
              <a:t>logic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,  more </a:t>
            </a:r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conducive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 to an ethos of  «</a:t>
            </a:r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togetherness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»  (common </a:t>
            </a:r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belonging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) </a:t>
            </a:r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than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  the  </a:t>
            </a:r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territorial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logic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juxtaposing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 the </a:t>
            </a:r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member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states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against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each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other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it-IT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14559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Is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it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 happening?</a:t>
            </a:r>
            <a:endParaRPr lang="it-IT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Evidence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 of  </a:t>
            </a:r>
            <a:r>
              <a:rPr lang="it-IT" b="1" dirty="0" err="1" smtClean="0">
                <a:solidFill>
                  <a:schemeClr val="accent1">
                    <a:lumMod val="75000"/>
                  </a:schemeClr>
                </a:solidFill>
              </a:rPr>
              <a:t>increasing</a:t>
            </a:r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it-IT" b="1" dirty="0" err="1" smtClean="0">
                <a:solidFill>
                  <a:schemeClr val="accent1">
                    <a:lumMod val="75000"/>
                  </a:schemeClr>
                </a:solidFill>
              </a:rPr>
              <a:t>partisanship</a:t>
            </a:r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</a:rPr>
              <a:t> in  EP </a:t>
            </a:r>
            <a:r>
              <a:rPr lang="it-IT" b="1" dirty="0" err="1" smtClean="0">
                <a:solidFill>
                  <a:schemeClr val="accent1">
                    <a:lumMod val="75000"/>
                  </a:schemeClr>
                </a:solidFill>
              </a:rPr>
              <a:t>votes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  (</a:t>
            </a:r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especially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within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S&amp;Ds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</a:p>
          <a:p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More </a:t>
            </a:r>
            <a:r>
              <a:rPr lang="it-IT" b="1" dirty="0" err="1" smtClean="0">
                <a:solidFill>
                  <a:schemeClr val="accent1">
                    <a:lumMod val="75000"/>
                  </a:schemeClr>
                </a:solidFill>
              </a:rPr>
              <a:t>differentiation</a:t>
            </a:r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</a:rPr>
              <a:t> of party </a:t>
            </a:r>
            <a:r>
              <a:rPr lang="it-IT" b="1" dirty="0" err="1" smtClean="0">
                <a:solidFill>
                  <a:schemeClr val="accent1">
                    <a:lumMod val="75000"/>
                  </a:schemeClr>
                </a:solidFill>
              </a:rPr>
              <a:t>manifestos</a:t>
            </a:r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Some </a:t>
            </a:r>
            <a:r>
              <a:rPr lang="it-IT" b="1" dirty="0" err="1" smtClean="0">
                <a:solidFill>
                  <a:schemeClr val="accent1">
                    <a:lumMod val="75000"/>
                  </a:schemeClr>
                </a:solidFill>
              </a:rPr>
              <a:t>convergence</a:t>
            </a:r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between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national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 and euro-party </a:t>
            </a:r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manifestos</a:t>
            </a:r>
            <a:endParaRPr lang="it-IT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Gradual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</a:rPr>
              <a:t>«</a:t>
            </a:r>
            <a:r>
              <a:rPr lang="it-IT" b="1" dirty="0" err="1" smtClean="0">
                <a:solidFill>
                  <a:schemeClr val="accent1">
                    <a:lumMod val="75000"/>
                  </a:schemeClr>
                </a:solidFill>
              </a:rPr>
              <a:t>normalisation</a:t>
            </a:r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</a:rPr>
              <a:t>»  of euro-</a:t>
            </a:r>
            <a:r>
              <a:rPr lang="it-IT" b="1" dirty="0" err="1" smtClean="0">
                <a:solidFill>
                  <a:schemeClr val="accent1">
                    <a:lumMod val="75000"/>
                  </a:schemeClr>
                </a:solidFill>
              </a:rPr>
              <a:t>sceptic</a:t>
            </a:r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</a:rPr>
              <a:t> parties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  (</a:t>
            </a:r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especially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 ERC: euro-</a:t>
            </a:r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realists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  <a:endParaRPr lang="it-IT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00863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The </a:t>
            </a:r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current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alignments</a:t>
            </a:r>
            <a:endParaRPr lang="it-IT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Less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emphasis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 on </a:t>
            </a:r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</a:rPr>
              <a:t>pro-</a:t>
            </a:r>
            <a:r>
              <a:rPr lang="it-IT" b="1" dirty="0" err="1" smtClean="0">
                <a:solidFill>
                  <a:schemeClr val="accent1">
                    <a:lumMod val="75000"/>
                  </a:schemeClr>
                </a:solidFill>
              </a:rPr>
              <a:t>against</a:t>
            </a:r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</a:rPr>
              <a:t> «Europe»  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including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 voice for exit)</a:t>
            </a:r>
          </a:p>
          <a:p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Persisting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 divide on </a:t>
            </a:r>
            <a:r>
              <a:rPr lang="it-IT" b="1" dirty="0" err="1" smtClean="0">
                <a:solidFill>
                  <a:schemeClr val="accent1">
                    <a:lumMod val="75000"/>
                  </a:schemeClr>
                </a:solidFill>
              </a:rPr>
              <a:t>constitutive</a:t>
            </a:r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b="1" dirty="0" err="1" smtClean="0">
                <a:solidFill>
                  <a:schemeClr val="accent1">
                    <a:lumMod val="75000"/>
                  </a:schemeClr>
                </a:solidFill>
              </a:rPr>
              <a:t>issues</a:t>
            </a:r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membership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competences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decision-making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rules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) </a:t>
            </a:r>
          </a:p>
          <a:p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Increasing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differentiation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based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 on </a:t>
            </a:r>
            <a:r>
              <a:rPr lang="it-IT" b="1" dirty="0" err="1" smtClean="0">
                <a:solidFill>
                  <a:schemeClr val="accent1">
                    <a:lumMod val="75000"/>
                  </a:schemeClr>
                </a:solidFill>
              </a:rPr>
              <a:t>issue-packages</a:t>
            </a:r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</a:rPr>
              <a:t> (</a:t>
            </a:r>
            <a:r>
              <a:rPr lang="it-IT" b="1" dirty="0" err="1" smtClean="0">
                <a:solidFill>
                  <a:schemeClr val="accent1">
                    <a:lumMod val="75000"/>
                  </a:schemeClr>
                </a:solidFill>
              </a:rPr>
              <a:t>left</a:t>
            </a:r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</a:rPr>
              <a:t>/right)</a:t>
            </a:r>
          </a:p>
          <a:p>
            <a:pPr lvl="1"/>
            <a:r>
              <a:rPr lang="it-IT" i="1" dirty="0" err="1" smtClean="0">
                <a:solidFill>
                  <a:schemeClr val="accent1">
                    <a:lumMod val="75000"/>
                  </a:schemeClr>
                </a:solidFill>
              </a:rPr>
              <a:t>Isomorphism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 (</a:t>
            </a:r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similar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structure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) </a:t>
            </a:r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between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 EU </a:t>
            </a:r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level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 and </a:t>
            </a:r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national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issue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packages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 (state vs market; </a:t>
            </a:r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immigration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; green </a:t>
            </a:r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transition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; welfare and </a:t>
            </a:r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citizenship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rights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 etc.)</a:t>
            </a:r>
            <a:endParaRPr lang="it-IT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84753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To </a:t>
            </a:r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watch</a:t>
            </a:r>
            <a:endParaRPr lang="it-IT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sz="3600" dirty="0" err="1" smtClean="0">
                <a:solidFill>
                  <a:schemeClr val="accent1">
                    <a:lumMod val="75000"/>
                  </a:schemeClr>
                </a:solidFill>
              </a:rPr>
              <a:t>Composition</a:t>
            </a:r>
            <a:r>
              <a:rPr lang="it-IT" sz="3600" dirty="0" smtClean="0">
                <a:solidFill>
                  <a:schemeClr val="accent1">
                    <a:lumMod val="75000"/>
                  </a:schemeClr>
                </a:solidFill>
              </a:rPr>
              <a:t>:  </a:t>
            </a:r>
          </a:p>
          <a:p>
            <a:pPr lvl="1"/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Is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there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 a EPP, S&amp;D, Liberal </a:t>
            </a:r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majority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 (361 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 410)</a:t>
            </a:r>
            <a:endParaRPr lang="it-IT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it-IT" sz="3600" dirty="0" err="1" smtClean="0">
                <a:solidFill>
                  <a:schemeClr val="accent1">
                    <a:lumMod val="75000"/>
                  </a:schemeClr>
                </a:solidFill>
              </a:rPr>
              <a:t>Coalition</a:t>
            </a:r>
            <a:r>
              <a:rPr lang="it-IT" sz="3600" dirty="0" smtClean="0">
                <a:solidFill>
                  <a:schemeClr val="accent1">
                    <a:lumMod val="75000"/>
                  </a:schemeClr>
                </a:solidFill>
              </a:rPr>
              <a:t> building to </a:t>
            </a:r>
            <a:r>
              <a:rPr lang="it-IT" sz="3600" dirty="0" err="1" smtClean="0">
                <a:solidFill>
                  <a:schemeClr val="accent1">
                    <a:lumMod val="75000"/>
                  </a:schemeClr>
                </a:solidFill>
              </a:rPr>
              <a:t>form</a:t>
            </a:r>
            <a:r>
              <a:rPr lang="it-IT" sz="3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sz="3600" dirty="0" err="1" smtClean="0">
                <a:solidFill>
                  <a:schemeClr val="accent1">
                    <a:lumMod val="75000"/>
                  </a:schemeClr>
                </a:solidFill>
              </a:rPr>
              <a:t>majority</a:t>
            </a:r>
            <a:r>
              <a:rPr lang="it-IT" sz="3600" dirty="0" smtClean="0">
                <a:solidFill>
                  <a:schemeClr val="accent1">
                    <a:lumMod val="75000"/>
                  </a:schemeClr>
                </a:solidFill>
              </a:rPr>
              <a:t>  </a:t>
            </a:r>
          </a:p>
          <a:p>
            <a:pPr lvl="1"/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Greens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others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?)</a:t>
            </a:r>
          </a:p>
          <a:p>
            <a:r>
              <a:rPr lang="it-IT" sz="3600" dirty="0" err="1" smtClean="0">
                <a:solidFill>
                  <a:schemeClr val="accent1">
                    <a:lumMod val="75000"/>
                  </a:schemeClr>
                </a:solidFill>
              </a:rPr>
              <a:t>Appointment</a:t>
            </a:r>
            <a:r>
              <a:rPr lang="it-IT" sz="3600" dirty="0" smtClean="0">
                <a:solidFill>
                  <a:schemeClr val="accent1">
                    <a:lumMod val="75000"/>
                  </a:schemeClr>
                </a:solidFill>
              </a:rPr>
              <a:t> of </a:t>
            </a:r>
            <a:r>
              <a:rPr lang="it-IT" sz="3600" dirty="0" err="1" smtClean="0">
                <a:solidFill>
                  <a:schemeClr val="accent1">
                    <a:lumMod val="75000"/>
                  </a:schemeClr>
                </a:solidFill>
              </a:rPr>
              <a:t>President</a:t>
            </a:r>
            <a:r>
              <a:rPr lang="it-IT" sz="3600" dirty="0" smtClean="0">
                <a:solidFill>
                  <a:schemeClr val="accent1">
                    <a:lumMod val="75000"/>
                  </a:schemeClr>
                </a:solidFill>
              </a:rPr>
              <a:t> by </a:t>
            </a:r>
            <a:r>
              <a:rPr lang="it-IT" sz="3600" dirty="0" err="1" smtClean="0">
                <a:solidFill>
                  <a:schemeClr val="accent1">
                    <a:lumMod val="75000"/>
                  </a:schemeClr>
                </a:solidFill>
              </a:rPr>
              <a:t>Council</a:t>
            </a:r>
            <a:r>
              <a:rPr lang="it-IT" sz="3600" dirty="0" smtClean="0">
                <a:solidFill>
                  <a:schemeClr val="accent1">
                    <a:lumMod val="75000"/>
                  </a:schemeClr>
                </a:solidFill>
              </a:rPr>
              <a:t> (QM)</a:t>
            </a:r>
            <a:endParaRPr lang="it-IT" sz="36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it-IT" sz="3600" dirty="0" err="1" smtClean="0">
                <a:solidFill>
                  <a:schemeClr val="accent1">
                    <a:lumMod val="75000"/>
                  </a:schemeClr>
                </a:solidFill>
              </a:rPr>
              <a:t>Negotiation</a:t>
            </a:r>
            <a:r>
              <a:rPr lang="it-IT" sz="3600" dirty="0" smtClean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it-IT" sz="3600" dirty="0" err="1" smtClean="0">
                <a:solidFill>
                  <a:schemeClr val="accent1">
                    <a:lumMod val="75000"/>
                  </a:schemeClr>
                </a:solidFill>
              </a:rPr>
              <a:t>between</a:t>
            </a:r>
            <a:r>
              <a:rPr lang="it-IT" sz="3600" dirty="0" smtClean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it-IT" sz="3600" smtClean="0">
                <a:solidFill>
                  <a:schemeClr val="accent1">
                    <a:lumMod val="75000"/>
                  </a:schemeClr>
                </a:solidFill>
              </a:rPr>
              <a:t>parliamentary</a:t>
            </a:r>
            <a:r>
              <a:rPr lang="it-IT" sz="3600" dirty="0" smtClean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it-IT" sz="3600" dirty="0" err="1" smtClean="0">
                <a:solidFill>
                  <a:schemeClr val="accent1">
                    <a:lumMod val="75000"/>
                  </a:schemeClr>
                </a:solidFill>
              </a:rPr>
              <a:t>groups</a:t>
            </a:r>
            <a:r>
              <a:rPr lang="it-IT" sz="3600" dirty="0" smtClean="0">
                <a:solidFill>
                  <a:schemeClr val="accent1">
                    <a:lumMod val="75000"/>
                  </a:schemeClr>
                </a:solidFill>
              </a:rPr>
              <a:t> and the  </a:t>
            </a:r>
            <a:r>
              <a:rPr lang="it-IT" sz="3600" dirty="0" err="1" smtClean="0">
                <a:solidFill>
                  <a:schemeClr val="accent1">
                    <a:lumMod val="75000"/>
                  </a:schemeClr>
                </a:solidFill>
              </a:rPr>
              <a:t>appointed</a:t>
            </a:r>
            <a:r>
              <a:rPr lang="it-IT" sz="3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sz="3600" dirty="0" err="1" smtClean="0">
                <a:solidFill>
                  <a:schemeClr val="accent1">
                    <a:lumMod val="75000"/>
                  </a:schemeClr>
                </a:solidFill>
              </a:rPr>
              <a:t>President</a:t>
            </a:r>
            <a:r>
              <a:rPr lang="it-IT" sz="3600" dirty="0" smtClean="0">
                <a:solidFill>
                  <a:schemeClr val="accent1">
                    <a:lumMod val="75000"/>
                  </a:schemeClr>
                </a:solidFill>
              </a:rPr>
              <a:t> (college </a:t>
            </a:r>
            <a:r>
              <a:rPr lang="it-IT" sz="3600" dirty="0" err="1" smtClean="0">
                <a:solidFill>
                  <a:schemeClr val="accent1">
                    <a:lumMod val="75000"/>
                  </a:schemeClr>
                </a:solidFill>
              </a:rPr>
              <a:t>members</a:t>
            </a:r>
            <a:r>
              <a:rPr lang="it-IT" sz="3600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</a:p>
          <a:p>
            <a:r>
              <a:rPr lang="it-IT" sz="3600" dirty="0" smtClean="0">
                <a:solidFill>
                  <a:schemeClr val="accent1">
                    <a:lumMod val="75000"/>
                  </a:schemeClr>
                </a:solidFill>
              </a:rPr>
              <a:t>Agenda for new mandate</a:t>
            </a:r>
          </a:p>
          <a:p>
            <a:r>
              <a:rPr lang="it-IT" sz="3600" dirty="0" smtClean="0">
                <a:solidFill>
                  <a:schemeClr val="accent1">
                    <a:lumMod val="75000"/>
                  </a:schemeClr>
                </a:solidFill>
              </a:rPr>
              <a:t>Impact on </a:t>
            </a:r>
            <a:r>
              <a:rPr lang="it-IT" sz="3600" dirty="0" err="1" smtClean="0">
                <a:solidFill>
                  <a:schemeClr val="accent1">
                    <a:lumMod val="75000"/>
                  </a:schemeClr>
                </a:solidFill>
              </a:rPr>
              <a:t>domestic</a:t>
            </a:r>
            <a:r>
              <a:rPr lang="it-IT" sz="3600" dirty="0" smtClean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it-IT" sz="3600" dirty="0" err="1" smtClean="0">
                <a:solidFill>
                  <a:schemeClr val="accent1">
                    <a:lumMod val="75000"/>
                  </a:schemeClr>
                </a:solidFill>
              </a:rPr>
              <a:t>partisan</a:t>
            </a:r>
            <a:r>
              <a:rPr lang="it-IT" sz="3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sz="3600" dirty="0" err="1" smtClean="0">
                <a:solidFill>
                  <a:schemeClr val="accent1">
                    <a:lumMod val="75000"/>
                  </a:schemeClr>
                </a:solidFill>
              </a:rPr>
              <a:t>equilibria</a:t>
            </a:r>
            <a:endParaRPr lang="it-IT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7589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546</Words>
  <Application>Microsoft Office PowerPoint</Application>
  <PresentationFormat>Presentazione su schermo (4:3)</PresentationFormat>
  <Paragraphs>58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Tema di Office</vt:lpstr>
      <vt:lpstr>The institutional and political potential of the European Parliament for EU-building:  </vt:lpstr>
      <vt:lpstr>A co-legislator</vt:lpstr>
      <vt:lpstr>A king co-maker</vt:lpstr>
      <vt:lpstr>Persisting weakness, but..</vt:lpstr>
      <vt:lpstr>A partisan institution</vt:lpstr>
      <vt:lpstr>An arena encouraging «conflict funzionalization»</vt:lpstr>
      <vt:lpstr>Is it happening?</vt:lpstr>
      <vt:lpstr>The current alignments</vt:lpstr>
      <vt:lpstr>To watch</vt:lpstr>
      <vt:lpstr>Presentazione standard di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European Parliament</dc:title>
  <dc:creator>maurizio ferrera</dc:creator>
  <cp:lastModifiedBy>maurizio ferrera</cp:lastModifiedBy>
  <cp:revision>10</cp:revision>
  <dcterms:created xsi:type="dcterms:W3CDTF">2024-06-05T15:52:33Z</dcterms:created>
  <dcterms:modified xsi:type="dcterms:W3CDTF">2024-06-06T11:09:58Z</dcterms:modified>
</cp:coreProperties>
</file>