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3" r:id="rId4"/>
    <p:sldId id="264" r:id="rId5"/>
    <p:sldId id="265" r:id="rId6"/>
    <p:sldId id="266" r:id="rId7"/>
    <p:sldId id="267" r:id="rId8"/>
    <p:sldId id="286" r:id="rId9"/>
    <p:sldId id="287" r:id="rId10"/>
    <p:sldId id="288" r:id="rId11"/>
    <p:sldId id="289" r:id="rId12"/>
    <p:sldId id="268" r:id="rId13"/>
    <p:sldId id="293" r:id="rId14"/>
    <p:sldId id="272" r:id="rId15"/>
    <p:sldId id="273" r:id="rId16"/>
    <p:sldId id="274" r:id="rId17"/>
    <p:sldId id="285" r:id="rId18"/>
    <p:sldId id="295" r:id="rId19"/>
    <p:sldId id="270" r:id="rId20"/>
    <p:sldId id="290" r:id="rId21"/>
    <p:sldId id="291" r:id="rId22"/>
    <p:sldId id="292" r:id="rId23"/>
    <p:sldId id="296"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DA6003-3766-4824-A59B-68B07DA7F004}"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BF6CA-FC72-4D27-8D9F-0D661B268304}" type="slidenum">
              <a:rPr kumimoji="1" lang="ja-JP" altLang="en-US" smtClean="0"/>
              <a:t>‹#›</a:t>
            </a:fld>
            <a:endParaRPr kumimoji="1" lang="ja-JP" altLang="en-US"/>
          </a:p>
        </p:txBody>
      </p:sp>
    </p:spTree>
    <p:extLst>
      <p:ext uri="{BB962C8B-B14F-4D97-AF65-F5344CB8AC3E}">
        <p14:creationId xmlns:p14="http://schemas.microsoft.com/office/powerpoint/2010/main" val="32782508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2112E2-7FFF-E70C-EE0F-3A847DA0755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B23792-411A-CD78-66DE-6656E079B6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159F2E1-CD8B-EB7C-D2F6-FDC8583B44E2}"/>
              </a:ext>
            </a:extLst>
          </p:cNvPr>
          <p:cNvSpPr>
            <a:spLocks noGrp="1"/>
          </p:cNvSpPr>
          <p:nvPr>
            <p:ph type="dt" sz="half" idx="10"/>
          </p:nvPr>
        </p:nvSpPr>
        <p:spPr/>
        <p:txBody>
          <a:bodyPr/>
          <a:lstStyle/>
          <a:p>
            <a:fld id="{FC957B01-0365-4486-AE0D-5932D37F5CED}"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CD824C81-6233-3556-8514-0FAE23D676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E90542-8F40-E4F9-A71A-C19D00395654}"/>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2705617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3F01F3-F165-1EB8-5E32-7B290A1B1D0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E524108-9591-7E57-7EA2-5D3F4723CC6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384163-C9A0-24C6-77AE-6119C928CE6A}"/>
              </a:ext>
            </a:extLst>
          </p:cNvPr>
          <p:cNvSpPr>
            <a:spLocks noGrp="1"/>
          </p:cNvSpPr>
          <p:nvPr>
            <p:ph type="dt" sz="half" idx="10"/>
          </p:nvPr>
        </p:nvSpPr>
        <p:spPr/>
        <p:txBody>
          <a:bodyPr/>
          <a:lstStyle/>
          <a:p>
            <a:fld id="{AF9AB7C3-CD9C-432E-BCE8-9279DD29F053}"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4D1ACC0D-117E-6EF8-AD20-760E76365C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AA3ADC1-4E69-828A-8048-E96F4D47B528}"/>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227970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14EBF9D-DBEC-D739-34FC-A7303F3F115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4823C62-3587-9CD2-C2FA-3D2080F8912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09CABF-F827-47F7-1F41-E16CDEAC231C}"/>
              </a:ext>
            </a:extLst>
          </p:cNvPr>
          <p:cNvSpPr>
            <a:spLocks noGrp="1"/>
          </p:cNvSpPr>
          <p:nvPr>
            <p:ph type="dt" sz="half" idx="10"/>
          </p:nvPr>
        </p:nvSpPr>
        <p:spPr/>
        <p:txBody>
          <a:bodyPr/>
          <a:lstStyle/>
          <a:p>
            <a:fld id="{5DC18D08-FA79-49A7-9E65-E3F0B60DE277}"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AC0D555D-A82E-EC07-65CA-A3E91EB5E9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5AED3FD-3EA4-ABB1-9236-22F0A8841D27}"/>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192442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669010-7460-3C9D-D89F-28D1A248275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0C2F9F-FC2A-074E-E69A-87EC5157248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7A9A8B-FDB3-41FF-7DD9-9C11596FC680}"/>
              </a:ext>
            </a:extLst>
          </p:cNvPr>
          <p:cNvSpPr>
            <a:spLocks noGrp="1"/>
          </p:cNvSpPr>
          <p:nvPr>
            <p:ph type="dt" sz="half" idx="10"/>
          </p:nvPr>
        </p:nvSpPr>
        <p:spPr/>
        <p:txBody>
          <a:bodyPr/>
          <a:lstStyle/>
          <a:p>
            <a:fld id="{E626FC4B-2862-40AB-93D7-419D0F425A23}"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76A3D923-E0F1-E0DC-7090-14FD023910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DB7D6F-2A05-BBA7-9C7E-8EF24E2180F6}"/>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732910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4FFBF7-8BE1-A3C9-AB76-5A4436B56F1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508F28-0E02-E9D5-6A90-F7383F56C6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537694A-9519-A2BC-0435-3E3795EDAB9C}"/>
              </a:ext>
            </a:extLst>
          </p:cNvPr>
          <p:cNvSpPr>
            <a:spLocks noGrp="1"/>
          </p:cNvSpPr>
          <p:nvPr>
            <p:ph type="dt" sz="half" idx="10"/>
          </p:nvPr>
        </p:nvSpPr>
        <p:spPr/>
        <p:txBody>
          <a:bodyPr/>
          <a:lstStyle/>
          <a:p>
            <a:fld id="{895469D5-6A4E-4695-829F-35F619D941E3}"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F55C1F95-2016-8F90-2C77-FF0FFEF6B8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47BAFF-6796-5722-31C7-9B1E385A2AED}"/>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377987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6DE677-C91E-E2E6-F7A1-772A3D8C4B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13F837-373A-2307-EA3B-57917440D51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A918FEF-7349-A20F-E21E-833A8914F2E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4F4D55-4092-5573-A934-F166C2DCD212}"/>
              </a:ext>
            </a:extLst>
          </p:cNvPr>
          <p:cNvSpPr>
            <a:spLocks noGrp="1"/>
          </p:cNvSpPr>
          <p:nvPr>
            <p:ph type="dt" sz="half" idx="10"/>
          </p:nvPr>
        </p:nvSpPr>
        <p:spPr/>
        <p:txBody>
          <a:bodyPr/>
          <a:lstStyle/>
          <a:p>
            <a:fld id="{BBE9E219-FAC6-42BF-980F-42587CF8BC09}" type="datetime1">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DF334A35-1751-7E99-2289-3BF9B11CE49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AF85234-EF1C-731E-4A86-7C46C4EC3FCB}"/>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159376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79D7F4-B747-F16A-26DF-4FB514AD2EF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A2B859-90EA-63B5-B907-54F9D0CDD7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7F17CB8-006C-C6EF-0F53-A2646B6D21D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7606D8C-6FB5-C989-E678-A3983B8FDA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34F504F-04EF-7854-46F6-589E498B6E3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E07B2B0-BF46-8F73-30F5-B521103453F5}"/>
              </a:ext>
            </a:extLst>
          </p:cNvPr>
          <p:cNvSpPr>
            <a:spLocks noGrp="1"/>
          </p:cNvSpPr>
          <p:nvPr>
            <p:ph type="dt" sz="half" idx="10"/>
          </p:nvPr>
        </p:nvSpPr>
        <p:spPr/>
        <p:txBody>
          <a:bodyPr/>
          <a:lstStyle/>
          <a:p>
            <a:fld id="{0B0661C3-7DCA-41E1-80A3-88802E9B84B4}" type="datetime1">
              <a:rPr kumimoji="1" lang="ja-JP" altLang="en-US" smtClean="0"/>
              <a:t>2024/3/28</a:t>
            </a:fld>
            <a:endParaRPr kumimoji="1" lang="ja-JP" altLang="en-US"/>
          </a:p>
        </p:txBody>
      </p:sp>
      <p:sp>
        <p:nvSpPr>
          <p:cNvPr id="8" name="フッター プレースホルダー 7">
            <a:extLst>
              <a:ext uri="{FF2B5EF4-FFF2-40B4-BE49-F238E27FC236}">
                <a16:creationId xmlns:a16="http://schemas.microsoft.com/office/drawing/2014/main" id="{0014BDF0-1378-3622-4F39-88EC2228328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0FF6AC5-70CD-3F9B-95EA-DF40B89465E9}"/>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364753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A9A940-9D63-5AD3-F5B1-232F6A812F1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290056E-FE11-69F4-59BE-F95BF1EA3A0F}"/>
              </a:ext>
            </a:extLst>
          </p:cNvPr>
          <p:cNvSpPr>
            <a:spLocks noGrp="1"/>
          </p:cNvSpPr>
          <p:nvPr>
            <p:ph type="dt" sz="half" idx="10"/>
          </p:nvPr>
        </p:nvSpPr>
        <p:spPr/>
        <p:txBody>
          <a:bodyPr/>
          <a:lstStyle/>
          <a:p>
            <a:fld id="{C1E61D08-021D-435A-9817-25579C57ADCD}" type="datetime1">
              <a:rPr kumimoji="1" lang="ja-JP" altLang="en-US" smtClean="0"/>
              <a:t>2024/3/28</a:t>
            </a:fld>
            <a:endParaRPr kumimoji="1" lang="ja-JP" altLang="en-US"/>
          </a:p>
        </p:txBody>
      </p:sp>
      <p:sp>
        <p:nvSpPr>
          <p:cNvPr id="4" name="フッター プレースホルダー 3">
            <a:extLst>
              <a:ext uri="{FF2B5EF4-FFF2-40B4-BE49-F238E27FC236}">
                <a16:creationId xmlns:a16="http://schemas.microsoft.com/office/drawing/2014/main" id="{FAD44D66-E261-98CD-22BB-8C34C94C26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DB87FB1-A63B-4B7D-E43B-618DF507F9D2}"/>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256710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8C3BDBA-7C26-E1FA-0A75-5CAE577909E3}"/>
              </a:ext>
            </a:extLst>
          </p:cNvPr>
          <p:cNvSpPr>
            <a:spLocks noGrp="1"/>
          </p:cNvSpPr>
          <p:nvPr>
            <p:ph type="dt" sz="half" idx="10"/>
          </p:nvPr>
        </p:nvSpPr>
        <p:spPr/>
        <p:txBody>
          <a:bodyPr/>
          <a:lstStyle/>
          <a:p>
            <a:fld id="{DC8B6D7F-B1E0-49FA-9F85-F0EF4D5F86FF}" type="datetime1">
              <a:rPr kumimoji="1" lang="ja-JP" altLang="en-US" smtClean="0"/>
              <a:t>2024/3/28</a:t>
            </a:fld>
            <a:endParaRPr kumimoji="1" lang="ja-JP" altLang="en-US"/>
          </a:p>
        </p:txBody>
      </p:sp>
      <p:sp>
        <p:nvSpPr>
          <p:cNvPr id="3" name="フッター プレースホルダー 2">
            <a:extLst>
              <a:ext uri="{FF2B5EF4-FFF2-40B4-BE49-F238E27FC236}">
                <a16:creationId xmlns:a16="http://schemas.microsoft.com/office/drawing/2014/main" id="{67A45815-76FE-AD56-9295-CD0BCA0D0B7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F7F0121-BA53-E5B9-CB1C-DF97CCAE1A94}"/>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4098537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A225F-5C38-2AB2-8AB1-15A81D41302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C5DC61-CC71-37D6-6676-3E3A4AE713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BCBB4AD-BA09-AE77-E4E5-900E77494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BB986A6-8E06-E511-DC6E-E8C09E3D8863}"/>
              </a:ext>
            </a:extLst>
          </p:cNvPr>
          <p:cNvSpPr>
            <a:spLocks noGrp="1"/>
          </p:cNvSpPr>
          <p:nvPr>
            <p:ph type="dt" sz="half" idx="10"/>
          </p:nvPr>
        </p:nvSpPr>
        <p:spPr/>
        <p:txBody>
          <a:bodyPr/>
          <a:lstStyle/>
          <a:p>
            <a:fld id="{C104B1CA-6991-47F0-B816-DF0D44A2F707}" type="datetime1">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0B9CE794-3A5D-4F78-8AE6-33750C2FF7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2E2C88-078B-3603-FB57-A3C32C095204}"/>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28660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32DF7-1EDF-8A57-A1BF-71BE74032B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75716FB-6DEB-486E-B7BA-04D63079FB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D343061-8BE1-51DD-DCB2-8061CEFAF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D63494-36B4-6638-5DD1-546274A2112E}"/>
              </a:ext>
            </a:extLst>
          </p:cNvPr>
          <p:cNvSpPr>
            <a:spLocks noGrp="1"/>
          </p:cNvSpPr>
          <p:nvPr>
            <p:ph type="dt" sz="half" idx="10"/>
          </p:nvPr>
        </p:nvSpPr>
        <p:spPr/>
        <p:txBody>
          <a:bodyPr/>
          <a:lstStyle/>
          <a:p>
            <a:fld id="{193E116B-A3F6-42A0-8E0C-080D8B3E8798}" type="datetime1">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D416F3E4-ACCA-D3C8-EA75-220C64B97E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276A36-DEED-B1F6-954F-3C7F81F23A14}"/>
              </a:ext>
            </a:extLst>
          </p:cNvPr>
          <p:cNvSpPr>
            <a:spLocks noGrp="1"/>
          </p:cNvSpPr>
          <p:nvPr>
            <p:ph type="sldNum" sz="quarter" idx="12"/>
          </p:nvPr>
        </p:nvSpPr>
        <p:spPr/>
        <p:txBody>
          <a:body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277107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E646AA5-4C75-9F7A-8883-B646F06CF0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397373-C952-2AC5-5B1C-09DD79DB82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52EB7F-5692-5023-C162-74CDE6D04C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8B08F-E472-41B8-83AC-7B0379917222}" type="datetime1">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A769C549-6E31-BBFD-2C8B-06A3CDCCE6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95B17F1-3F9D-5E47-8A8F-F578C7F172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5CFC0-5137-42E7-A22A-C321C10B73CF}" type="slidenum">
              <a:rPr kumimoji="1" lang="ja-JP" altLang="en-US" smtClean="0"/>
              <a:t>‹#›</a:t>
            </a:fld>
            <a:endParaRPr kumimoji="1" lang="ja-JP" altLang="en-US"/>
          </a:p>
        </p:txBody>
      </p:sp>
    </p:spTree>
    <p:extLst>
      <p:ext uri="{BB962C8B-B14F-4D97-AF65-F5344CB8AC3E}">
        <p14:creationId xmlns:p14="http://schemas.microsoft.com/office/powerpoint/2010/main" val="3693073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AD4577-1DE5-41BA-11E1-7AE78628DD35}"/>
              </a:ext>
            </a:extLst>
          </p:cNvPr>
          <p:cNvSpPr>
            <a:spLocks noGrp="1"/>
          </p:cNvSpPr>
          <p:nvPr>
            <p:ph type="ctrTitle"/>
          </p:nvPr>
        </p:nvSpPr>
        <p:spPr/>
        <p:txBody>
          <a:bodyPr>
            <a:normAutofit/>
          </a:bodyPr>
          <a:lstStyle/>
          <a:p>
            <a:r>
              <a:rPr lang="en-US" altLang="ja-JP" dirty="0"/>
              <a:t>Non-trade Issues in WTO:  National Security Exception</a:t>
            </a:r>
            <a:endParaRPr kumimoji="1" lang="ja-JP" altLang="en-US" dirty="0"/>
          </a:p>
        </p:txBody>
      </p:sp>
      <p:sp>
        <p:nvSpPr>
          <p:cNvPr id="3" name="字幕 2">
            <a:extLst>
              <a:ext uri="{FF2B5EF4-FFF2-40B4-BE49-F238E27FC236}">
                <a16:creationId xmlns:a16="http://schemas.microsoft.com/office/drawing/2014/main" id="{18055739-EE3B-172D-1FFD-41866686F4AF}"/>
              </a:ext>
            </a:extLst>
          </p:cNvPr>
          <p:cNvSpPr>
            <a:spLocks noGrp="1"/>
          </p:cNvSpPr>
          <p:nvPr>
            <p:ph type="subTitle" idx="1"/>
          </p:nvPr>
        </p:nvSpPr>
        <p:spPr/>
        <p:txBody>
          <a:bodyPr/>
          <a:lstStyle/>
          <a:p>
            <a:r>
              <a:rPr kumimoji="1" lang="en-US" altLang="ja-JP" dirty="0"/>
              <a:t>Mitsuo Matsushita</a:t>
            </a:r>
          </a:p>
          <a:p>
            <a:r>
              <a:rPr kumimoji="1" lang="en-US" altLang="ja-JP" dirty="0"/>
              <a:t>Professor Emeritus of Tokyo University</a:t>
            </a:r>
          </a:p>
          <a:p>
            <a:r>
              <a:rPr kumimoji="1" lang="en-US" altLang="ja-JP" dirty="0"/>
              <a:t>Former Member of WTO Appellate Body</a:t>
            </a:r>
            <a:endParaRPr kumimoji="1" lang="ja-JP" altLang="en-US" dirty="0"/>
          </a:p>
        </p:txBody>
      </p:sp>
      <p:sp>
        <p:nvSpPr>
          <p:cNvPr id="4" name="スライド番号プレースホルダー 3">
            <a:extLst>
              <a:ext uri="{FF2B5EF4-FFF2-40B4-BE49-F238E27FC236}">
                <a16:creationId xmlns:a16="http://schemas.microsoft.com/office/drawing/2014/main" id="{F8B0BD71-D7C0-EFC5-57BF-09F19AAAE241}"/>
              </a:ext>
            </a:extLst>
          </p:cNvPr>
          <p:cNvSpPr>
            <a:spLocks noGrp="1"/>
          </p:cNvSpPr>
          <p:nvPr>
            <p:ph type="sldNum" sz="quarter" idx="12"/>
          </p:nvPr>
        </p:nvSpPr>
        <p:spPr/>
        <p:txBody>
          <a:bodyPr/>
          <a:lstStyle/>
          <a:p>
            <a:fld id="{2055CFC0-5137-42E7-A22A-C321C10B73CF}" type="slidenum">
              <a:rPr kumimoji="1" lang="ja-JP" altLang="en-US" smtClean="0"/>
              <a:t>1</a:t>
            </a:fld>
            <a:endParaRPr kumimoji="1" lang="ja-JP" altLang="en-US"/>
          </a:p>
        </p:txBody>
      </p:sp>
    </p:spTree>
    <p:extLst>
      <p:ext uri="{BB962C8B-B14F-4D97-AF65-F5344CB8AC3E}">
        <p14:creationId xmlns:p14="http://schemas.microsoft.com/office/powerpoint/2010/main" val="167240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36C48E-D446-A098-E358-2868FC69F914}"/>
              </a:ext>
            </a:extLst>
          </p:cNvPr>
          <p:cNvSpPr>
            <a:spLocks noGrp="1"/>
          </p:cNvSpPr>
          <p:nvPr>
            <p:ph type="title"/>
          </p:nvPr>
        </p:nvSpPr>
        <p:spPr/>
        <p:txBody>
          <a:bodyPr/>
          <a:lstStyle/>
          <a:p>
            <a:pPr algn="ctr"/>
            <a:r>
              <a:rPr kumimoji="1" lang="en-US" altLang="ja-JP" dirty="0"/>
              <a:t> The Good Faith Principle</a:t>
            </a:r>
            <a:endParaRPr kumimoji="1" lang="ja-JP" altLang="en-US" dirty="0"/>
          </a:p>
        </p:txBody>
      </p:sp>
      <p:sp>
        <p:nvSpPr>
          <p:cNvPr id="3" name="コンテンツ プレースホルダー 2">
            <a:extLst>
              <a:ext uri="{FF2B5EF4-FFF2-40B4-BE49-F238E27FC236}">
                <a16:creationId xmlns:a16="http://schemas.microsoft.com/office/drawing/2014/main" id="{C1BADADF-F326-18A1-F21F-05A0A8489582}"/>
              </a:ext>
            </a:extLst>
          </p:cNvPr>
          <p:cNvSpPr>
            <a:spLocks noGrp="1"/>
          </p:cNvSpPr>
          <p:nvPr>
            <p:ph idx="1"/>
          </p:nvPr>
        </p:nvSpPr>
        <p:spPr/>
        <p:txBody>
          <a:bodyPr/>
          <a:lstStyle/>
          <a:p>
            <a:r>
              <a:rPr lang="en-US" altLang="ja-JP" dirty="0"/>
              <a:t>In the Russian Cargo Case, the panel warned that the good faith principle required that GATT: XXI should not be abused and its good faith application is necessary.</a:t>
            </a:r>
          </a:p>
          <a:p>
            <a:r>
              <a:rPr lang="en-US" altLang="ja-JP" dirty="0"/>
              <a:t>Common sense requires that good faith should be kept in interpreting GATT: XXI but then how the lack of Chapeau in XXI in comparison with XX can be explained?</a:t>
            </a:r>
          </a:p>
          <a:p>
            <a:r>
              <a:rPr lang="en-US" altLang="ja-JP" dirty="0"/>
              <a:t>The only explanation would be that the good faith principle is an underlying norm of all GATT provisions and treaty interpreters should respect that principle.    </a:t>
            </a:r>
            <a:endParaRPr kumimoji="1" lang="ja-JP" altLang="en-US" dirty="0"/>
          </a:p>
        </p:txBody>
      </p:sp>
      <p:sp>
        <p:nvSpPr>
          <p:cNvPr id="4" name="スライド番号プレースホルダー 3">
            <a:extLst>
              <a:ext uri="{FF2B5EF4-FFF2-40B4-BE49-F238E27FC236}">
                <a16:creationId xmlns:a16="http://schemas.microsoft.com/office/drawing/2014/main" id="{A1C46B8F-8E84-5495-B37A-36E1192B637E}"/>
              </a:ext>
            </a:extLst>
          </p:cNvPr>
          <p:cNvSpPr>
            <a:spLocks noGrp="1"/>
          </p:cNvSpPr>
          <p:nvPr>
            <p:ph type="sldNum" sz="quarter" idx="12"/>
          </p:nvPr>
        </p:nvSpPr>
        <p:spPr/>
        <p:txBody>
          <a:bodyPr/>
          <a:lstStyle/>
          <a:p>
            <a:fld id="{2055CFC0-5137-42E7-A22A-C321C10B73CF}" type="slidenum">
              <a:rPr kumimoji="1" lang="ja-JP" altLang="en-US" smtClean="0"/>
              <a:t>10</a:t>
            </a:fld>
            <a:endParaRPr kumimoji="1" lang="ja-JP" altLang="en-US"/>
          </a:p>
        </p:txBody>
      </p:sp>
    </p:spTree>
    <p:extLst>
      <p:ext uri="{BB962C8B-B14F-4D97-AF65-F5344CB8AC3E}">
        <p14:creationId xmlns:p14="http://schemas.microsoft.com/office/powerpoint/2010/main" val="26916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EFF3B0-FBCE-E1F7-21C2-D4EB35D1684D}"/>
              </a:ext>
            </a:extLst>
          </p:cNvPr>
          <p:cNvSpPr>
            <a:spLocks noGrp="1"/>
          </p:cNvSpPr>
          <p:nvPr>
            <p:ph type="title"/>
          </p:nvPr>
        </p:nvSpPr>
        <p:spPr/>
        <p:txBody>
          <a:bodyPr/>
          <a:lstStyle/>
          <a:p>
            <a:pPr algn="ctr"/>
            <a:r>
              <a:rPr kumimoji="1" lang="en-US" altLang="ja-JP" dirty="0"/>
              <a:t> Guidelines for Interpretation</a:t>
            </a:r>
            <a:endParaRPr kumimoji="1" lang="ja-JP" altLang="en-US" dirty="0"/>
          </a:p>
        </p:txBody>
      </p:sp>
      <p:sp>
        <p:nvSpPr>
          <p:cNvPr id="3" name="コンテンツ プレースホルダー 2">
            <a:extLst>
              <a:ext uri="{FF2B5EF4-FFF2-40B4-BE49-F238E27FC236}">
                <a16:creationId xmlns:a16="http://schemas.microsoft.com/office/drawing/2014/main" id="{424DF66D-BB68-72CE-FD2E-03B49DFDA0F4}"/>
              </a:ext>
            </a:extLst>
          </p:cNvPr>
          <p:cNvSpPr>
            <a:spLocks noGrp="1"/>
          </p:cNvSpPr>
          <p:nvPr>
            <p:ph idx="1"/>
          </p:nvPr>
        </p:nvSpPr>
        <p:spPr/>
        <p:txBody>
          <a:bodyPr>
            <a:normAutofit fontScale="85000" lnSpcReduction="10000"/>
          </a:bodyPr>
          <a:lstStyle/>
          <a:p>
            <a:r>
              <a:rPr lang="en-US" altLang="ja-JP" dirty="0"/>
              <a:t>Enactment of a provision in GATT for preventing abuses </a:t>
            </a:r>
            <a:r>
              <a:rPr kumimoji="1" lang="en-US" altLang="ja-JP" dirty="0"/>
              <a:t>is necessary but an amendment of GATT: XXI to add Chapeau would be politically difficult.</a:t>
            </a:r>
          </a:p>
          <a:p>
            <a:r>
              <a:rPr lang="en-US" altLang="ja-JP" dirty="0"/>
              <a:t>Alternatively, WTO Secretariat or a group of eminent persons should draft a set of guidelines for interpreting GATT: XXI and delineate by illustrations the kinds of situations in which GATT: XXI can be invoked.</a:t>
            </a:r>
          </a:p>
          <a:p>
            <a:r>
              <a:rPr lang="en-US" altLang="ja-JP" dirty="0"/>
              <a:t>Guidelines should contain such items as (a) the meaning of “war and other emergency” can be read together as one provision suggesting that emergency, (b) the warning that contracting parties should not overuse GATT: XXI, (c) the use of trade remedies (AD, CVD, SG) as much as possible if the real purpose is the protection of domestic industry. </a:t>
            </a:r>
          </a:p>
          <a:p>
            <a:pPr marL="0" indent="0">
              <a:buNone/>
            </a:pPr>
            <a:r>
              <a:rPr lang="en-US" altLang="ja-JP" dirty="0"/>
              <a:t>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2918A0F8-F69B-7F18-927D-D727F67DD5A2}"/>
              </a:ext>
            </a:extLst>
          </p:cNvPr>
          <p:cNvSpPr>
            <a:spLocks noGrp="1"/>
          </p:cNvSpPr>
          <p:nvPr>
            <p:ph type="sldNum" sz="quarter" idx="12"/>
          </p:nvPr>
        </p:nvSpPr>
        <p:spPr/>
        <p:txBody>
          <a:bodyPr/>
          <a:lstStyle/>
          <a:p>
            <a:fld id="{2055CFC0-5137-42E7-A22A-C321C10B73CF}" type="slidenum">
              <a:rPr kumimoji="1" lang="ja-JP" altLang="en-US" smtClean="0"/>
              <a:t>11</a:t>
            </a:fld>
            <a:endParaRPr kumimoji="1" lang="ja-JP" altLang="en-US"/>
          </a:p>
        </p:txBody>
      </p:sp>
    </p:spTree>
    <p:extLst>
      <p:ext uri="{BB962C8B-B14F-4D97-AF65-F5344CB8AC3E}">
        <p14:creationId xmlns:p14="http://schemas.microsoft.com/office/powerpoint/2010/main" val="1424781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B35B4D-1F4C-EE84-750D-23F2FD99977E}"/>
              </a:ext>
            </a:extLst>
          </p:cNvPr>
          <p:cNvSpPr>
            <a:spLocks noGrp="1"/>
          </p:cNvSpPr>
          <p:nvPr>
            <p:ph type="title"/>
          </p:nvPr>
        </p:nvSpPr>
        <p:spPr/>
        <p:txBody>
          <a:bodyPr>
            <a:normAutofit/>
          </a:bodyPr>
          <a:lstStyle/>
          <a:p>
            <a:r>
              <a:rPr kumimoji="1" lang="en-US" altLang="ja-JP" dirty="0"/>
              <a:t>       Extraterritorial Application of Export     </a:t>
            </a:r>
            <a:br>
              <a:rPr kumimoji="1" lang="en-US" altLang="ja-JP" dirty="0"/>
            </a:br>
            <a:r>
              <a:rPr kumimoji="1" lang="en-US" altLang="ja-JP" dirty="0"/>
              <a:t>        Control Legislation</a:t>
            </a:r>
            <a:endParaRPr kumimoji="1" lang="ja-JP" altLang="en-US" dirty="0"/>
          </a:p>
        </p:txBody>
      </p:sp>
      <p:sp>
        <p:nvSpPr>
          <p:cNvPr id="3" name="コンテンツ プレースホルダー 2">
            <a:extLst>
              <a:ext uri="{FF2B5EF4-FFF2-40B4-BE49-F238E27FC236}">
                <a16:creationId xmlns:a16="http://schemas.microsoft.com/office/drawing/2014/main" id="{A53D3C51-3E8B-68D1-B2E2-E0DDF1C1502A}"/>
              </a:ext>
            </a:extLst>
          </p:cNvPr>
          <p:cNvSpPr>
            <a:spLocks noGrp="1"/>
          </p:cNvSpPr>
          <p:nvPr>
            <p:ph idx="1"/>
          </p:nvPr>
        </p:nvSpPr>
        <p:spPr/>
        <p:txBody>
          <a:bodyPr>
            <a:normAutofit fontScale="85000" lnSpcReduction="20000"/>
          </a:bodyPr>
          <a:lstStyle/>
          <a:p>
            <a:r>
              <a:rPr kumimoji="1" lang="en-US" altLang="ja-JP" dirty="0"/>
              <a:t>The U.S. Export Control Act and the Chinese Export Control orders apply extraterritorially.</a:t>
            </a:r>
          </a:p>
          <a:p>
            <a:r>
              <a:rPr lang="en-US" altLang="ja-JP" dirty="0"/>
              <a:t>Both U.S. and Chinese export control legislations apply to re-export of products to a third country if the product to be exported is controlled by  U.S. or Chinese law.</a:t>
            </a:r>
          </a:p>
          <a:p>
            <a:r>
              <a:rPr lang="en-US" altLang="ja-JP" dirty="0"/>
              <a:t>Example: U.S. gov’t designates Product X as a controlled item and prohibits its export to Country A. If, for instance, a Japanese company imports Product X from a U.S. company and re-export it from Japan to countries designated as prohibited area, such export is prohibited by the U.S. legislation.  </a:t>
            </a:r>
          </a:p>
          <a:p>
            <a:r>
              <a:rPr lang="en-US" altLang="ja-JP" dirty="0"/>
              <a:t>Chinese export control legislation applies to re-export of a product subjected to the Chinese regulation if it was imported from China to a foreign country and is re-exported  from there to a third country where export of that item is prohibited under Chinese Law.</a:t>
            </a:r>
            <a:endParaRPr kumimoji="1" lang="ja-JP" altLang="en-US" dirty="0"/>
          </a:p>
        </p:txBody>
      </p:sp>
      <p:sp>
        <p:nvSpPr>
          <p:cNvPr id="4" name="スライド番号プレースホルダー 3">
            <a:extLst>
              <a:ext uri="{FF2B5EF4-FFF2-40B4-BE49-F238E27FC236}">
                <a16:creationId xmlns:a16="http://schemas.microsoft.com/office/drawing/2014/main" id="{CA9F689C-03CD-AE61-5D7B-A697B32B0772}"/>
              </a:ext>
            </a:extLst>
          </p:cNvPr>
          <p:cNvSpPr>
            <a:spLocks noGrp="1"/>
          </p:cNvSpPr>
          <p:nvPr>
            <p:ph type="sldNum" sz="quarter" idx="12"/>
          </p:nvPr>
        </p:nvSpPr>
        <p:spPr/>
        <p:txBody>
          <a:bodyPr/>
          <a:lstStyle/>
          <a:p>
            <a:fld id="{2055CFC0-5137-42E7-A22A-C321C10B73CF}" type="slidenum">
              <a:rPr kumimoji="1" lang="ja-JP" altLang="en-US" smtClean="0"/>
              <a:t>12</a:t>
            </a:fld>
            <a:endParaRPr kumimoji="1" lang="ja-JP" altLang="en-US"/>
          </a:p>
        </p:txBody>
      </p:sp>
    </p:spTree>
    <p:extLst>
      <p:ext uri="{BB962C8B-B14F-4D97-AF65-F5344CB8AC3E}">
        <p14:creationId xmlns:p14="http://schemas.microsoft.com/office/powerpoint/2010/main" val="417769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B7CF47-C481-4D18-98C9-60BF76ED62B1}"/>
              </a:ext>
            </a:extLst>
          </p:cNvPr>
          <p:cNvSpPr>
            <a:spLocks noGrp="1"/>
          </p:cNvSpPr>
          <p:nvPr>
            <p:ph type="title"/>
          </p:nvPr>
        </p:nvSpPr>
        <p:spPr/>
        <p:txBody>
          <a:bodyPr/>
          <a:lstStyle/>
          <a:p>
            <a:r>
              <a:rPr kumimoji="1" lang="en-US" altLang="ja-JP" dirty="0"/>
              <a:t>                </a:t>
            </a:r>
            <a:r>
              <a:rPr lang="en-US" altLang="ja-JP" dirty="0"/>
              <a:t>Sequence of Events (1)</a:t>
            </a:r>
            <a:endParaRPr kumimoji="1" lang="ja-JP" altLang="en-US" dirty="0"/>
          </a:p>
        </p:txBody>
      </p:sp>
      <p:sp>
        <p:nvSpPr>
          <p:cNvPr id="3" name="コンテンツ プレースホルダー 2">
            <a:extLst>
              <a:ext uri="{FF2B5EF4-FFF2-40B4-BE49-F238E27FC236}">
                <a16:creationId xmlns:a16="http://schemas.microsoft.com/office/drawing/2014/main" id="{1F3D8995-AA4C-418E-96AC-0C96AC2AB101}"/>
              </a:ext>
            </a:extLst>
          </p:cNvPr>
          <p:cNvSpPr>
            <a:spLocks noGrp="1"/>
          </p:cNvSpPr>
          <p:nvPr>
            <p:ph idx="1"/>
          </p:nvPr>
        </p:nvSpPr>
        <p:spPr>
          <a:noFill/>
        </p:spPr>
        <p:txBody>
          <a:bodyPr>
            <a:normAutofit fontScale="70000" lnSpcReduction="20000"/>
          </a:bodyPr>
          <a:lstStyle/>
          <a:p>
            <a:pPr marL="0" indent="0">
              <a:buNone/>
            </a:pPr>
            <a:endParaRPr lang="en-US" altLang="ja-JP" sz="2400" dirty="0"/>
          </a:p>
          <a:p>
            <a:pPr marL="0" indent="0">
              <a:buNone/>
            </a:pPr>
            <a:r>
              <a:rPr lang="en-US" altLang="ja-JP" sz="2400" dirty="0"/>
              <a:t>                          PRC                                                                            U.S.                </a:t>
            </a:r>
          </a:p>
          <a:p>
            <a:pPr marL="0" indent="0">
              <a:buNone/>
            </a:pPr>
            <a:endParaRPr lang="en-US" altLang="ja-JP" sz="2400" dirty="0"/>
          </a:p>
          <a:p>
            <a:pPr marL="0" indent="0">
              <a:buNone/>
            </a:pPr>
            <a:r>
              <a:rPr lang="en-US" altLang="ja-JP" sz="2400" dirty="0"/>
              <a:t>                      PRC Gov’t                                                                       U.S. Gov’t</a:t>
            </a:r>
          </a:p>
          <a:p>
            <a:pPr marL="0" indent="0">
              <a:buNone/>
            </a:pPr>
            <a:r>
              <a:rPr lang="en-US" altLang="ja-JP" sz="2400" dirty="0"/>
              <a:t>                                    Penalty(3)                                                                                                                </a:t>
            </a:r>
            <a:endParaRPr kumimoji="1" lang="en-US" altLang="ja-JP" sz="2400" dirty="0"/>
          </a:p>
          <a:p>
            <a:pPr marL="0" indent="0">
              <a:buNone/>
            </a:pPr>
            <a:r>
              <a:rPr kumimoji="1" lang="en-US" altLang="ja-JP" sz="2400" dirty="0"/>
              <a:t>                  (4)                                                                                Prohibit export to China </a:t>
            </a:r>
          </a:p>
          <a:p>
            <a:pPr marL="0" indent="0">
              <a:buNone/>
            </a:pPr>
            <a:r>
              <a:rPr lang="en-US" altLang="ja-JP" sz="2400" dirty="0"/>
              <a:t>           Customer            XC                                                                        (1)</a:t>
            </a:r>
          </a:p>
          <a:p>
            <a:pPr marL="0" indent="0">
              <a:buNone/>
            </a:pPr>
            <a:r>
              <a:rPr kumimoji="1" lang="en-US" altLang="ja-JP" sz="2400" dirty="0"/>
              <a:t>                                                        Stop export to China(2)                                        </a:t>
            </a:r>
          </a:p>
          <a:p>
            <a:pPr marL="0" indent="0">
              <a:buNone/>
            </a:pPr>
            <a:r>
              <a:rPr lang="en-US" altLang="ja-JP" sz="2400" dirty="0"/>
              <a:t>                                                                                                    </a:t>
            </a:r>
          </a:p>
          <a:p>
            <a:pPr marL="0" indent="0">
              <a:buNone/>
            </a:pPr>
            <a:r>
              <a:rPr lang="en-US" altLang="ja-JP" sz="2400" dirty="0"/>
              <a:t>                      </a:t>
            </a:r>
            <a:endParaRPr kumimoji="1" lang="en-US" altLang="ja-JP" sz="2400" dirty="0"/>
          </a:p>
          <a:p>
            <a:pPr marL="0" indent="0">
              <a:buNone/>
            </a:pPr>
            <a:r>
              <a:rPr lang="en-US" altLang="ja-JP" sz="2400" dirty="0"/>
              <a:t>                          </a:t>
            </a:r>
          </a:p>
          <a:p>
            <a:pPr marL="0" indent="0">
              <a:buNone/>
            </a:pPr>
            <a:r>
              <a:rPr kumimoji="1" lang="en-US" altLang="ja-JP" sz="2400" dirty="0"/>
              <a:t>         XC=X’s subsidiary in China                  Company X      </a:t>
            </a:r>
            <a:r>
              <a:rPr kumimoji="1" lang="ja-JP" altLang="en-US" sz="2400" dirty="0"/>
              <a:t>　　　　　</a:t>
            </a:r>
            <a:endParaRPr kumimoji="1" lang="en-US" altLang="ja-JP" sz="2400" dirty="0"/>
          </a:p>
          <a:p>
            <a:pPr marL="0" indent="0">
              <a:buNone/>
            </a:pPr>
            <a:r>
              <a:rPr lang="en-US" altLang="ja-JP" sz="2400" dirty="0"/>
              <a:t>                                        </a:t>
            </a:r>
          </a:p>
          <a:p>
            <a:pPr marL="0" indent="0">
              <a:buNone/>
            </a:pPr>
            <a:r>
              <a:rPr kumimoji="1" lang="en-US" altLang="ja-JP" sz="2400" dirty="0"/>
              <a:t>                                                                    Third Country </a:t>
            </a:r>
            <a:endParaRPr kumimoji="1" lang="ja-JP" altLang="en-US" sz="2400" dirty="0"/>
          </a:p>
        </p:txBody>
      </p:sp>
      <p:sp>
        <p:nvSpPr>
          <p:cNvPr id="4" name="正方形/長方形 3">
            <a:extLst>
              <a:ext uri="{FF2B5EF4-FFF2-40B4-BE49-F238E27FC236}">
                <a16:creationId xmlns:a16="http://schemas.microsoft.com/office/drawing/2014/main" id="{FDB64164-19D2-46CC-A609-8324AECF241E}"/>
              </a:ext>
            </a:extLst>
          </p:cNvPr>
          <p:cNvSpPr/>
          <p:nvPr/>
        </p:nvSpPr>
        <p:spPr>
          <a:xfrm flipH="1">
            <a:off x="1567306" y="2608730"/>
            <a:ext cx="2689412"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D0F9264-8D00-4094-BAAB-599FCFC0CECB}"/>
              </a:ext>
            </a:extLst>
          </p:cNvPr>
          <p:cNvSpPr/>
          <p:nvPr/>
        </p:nvSpPr>
        <p:spPr>
          <a:xfrm>
            <a:off x="6911788" y="2608730"/>
            <a:ext cx="2850777" cy="1325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76C742F7-389D-4816-A44F-664082A39BB8}"/>
              </a:ext>
            </a:extLst>
          </p:cNvPr>
          <p:cNvSpPr/>
          <p:nvPr/>
        </p:nvSpPr>
        <p:spPr>
          <a:xfrm>
            <a:off x="4504765" y="4459661"/>
            <a:ext cx="25146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a:extLst>
              <a:ext uri="{FF2B5EF4-FFF2-40B4-BE49-F238E27FC236}">
                <a16:creationId xmlns:a16="http://schemas.microsoft.com/office/drawing/2014/main" id="{6EB4F150-7006-4EB5-958F-65829D5BA9D9}"/>
              </a:ext>
            </a:extLst>
          </p:cNvPr>
          <p:cNvCxnSpPr/>
          <p:nvPr/>
        </p:nvCxnSpPr>
        <p:spPr>
          <a:xfrm flipH="1">
            <a:off x="6096000" y="2912012"/>
            <a:ext cx="2006991" cy="21191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D7470187-5E8B-4506-9AA6-DBE1685D68FA}"/>
              </a:ext>
            </a:extLst>
          </p:cNvPr>
          <p:cNvCxnSpPr/>
          <p:nvPr/>
        </p:nvCxnSpPr>
        <p:spPr>
          <a:xfrm flipH="1" flipV="1">
            <a:off x="3756074" y="3756074"/>
            <a:ext cx="2005991" cy="1378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68CD8130-DF7E-4AA4-897A-ED3D492E3B7C}"/>
              </a:ext>
            </a:extLst>
          </p:cNvPr>
          <p:cNvCxnSpPr/>
          <p:nvPr/>
        </p:nvCxnSpPr>
        <p:spPr>
          <a:xfrm>
            <a:off x="2912012" y="2912012"/>
            <a:ext cx="492370" cy="745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5B198EB-8704-440A-8E59-12A817EAA073}"/>
              </a:ext>
            </a:extLst>
          </p:cNvPr>
          <p:cNvCxnSpPr/>
          <p:nvPr/>
        </p:nvCxnSpPr>
        <p:spPr>
          <a:xfrm>
            <a:off x="2588455" y="3756074"/>
            <a:ext cx="5697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077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F8E08-3A91-4592-957A-DFBC26AA3011}"/>
              </a:ext>
            </a:extLst>
          </p:cNvPr>
          <p:cNvSpPr>
            <a:spLocks noGrp="1"/>
          </p:cNvSpPr>
          <p:nvPr>
            <p:ph type="title"/>
          </p:nvPr>
        </p:nvSpPr>
        <p:spPr/>
        <p:txBody>
          <a:bodyPr>
            <a:normAutofit fontScale="90000"/>
          </a:bodyPr>
          <a:lstStyle/>
          <a:p>
            <a:br>
              <a:rPr kumimoji="1" lang="en-US" altLang="ja-JP" dirty="0"/>
            </a:br>
            <a:r>
              <a:rPr lang="en-US" altLang="ja-JP" dirty="0"/>
              <a:t>     </a:t>
            </a:r>
            <a:r>
              <a:rPr kumimoji="1" lang="en-US" altLang="ja-JP" dirty="0"/>
              <a:t>           Possibility for Divided Loyalty</a:t>
            </a:r>
            <a:br>
              <a:rPr kumimoji="1" lang="en-US" altLang="ja-JP" dirty="0"/>
            </a:br>
            <a:r>
              <a:rPr lang="en-US" altLang="ja-JP" dirty="0"/>
              <a:t>                              Case I</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70064288-3FA2-457C-B519-BCDE923A39EE}"/>
              </a:ext>
            </a:extLst>
          </p:cNvPr>
          <p:cNvSpPr>
            <a:spLocks noGrp="1"/>
          </p:cNvSpPr>
          <p:nvPr>
            <p:ph idx="1"/>
          </p:nvPr>
        </p:nvSpPr>
        <p:spPr/>
        <p:txBody>
          <a:bodyPr>
            <a:normAutofit fontScale="85000" lnSpcReduction="20000"/>
          </a:bodyPr>
          <a:lstStyle/>
          <a:p>
            <a:r>
              <a:rPr kumimoji="1" lang="en-US" altLang="ja-JP" dirty="0"/>
              <a:t>Given that both U.S. and Chinese trade measures and countermeasures apply extraterritorially, there is a real possibility that enterprises of a </a:t>
            </a:r>
            <a:r>
              <a:rPr lang="en-US" altLang="ja-JP" dirty="0"/>
              <a:t>third country </a:t>
            </a:r>
            <a:r>
              <a:rPr kumimoji="1" lang="en-US" altLang="ja-JP" dirty="0"/>
              <a:t>doing business with U.S. and China are caught between conflicting laws and regulations of both countries.  </a:t>
            </a:r>
          </a:p>
          <a:p>
            <a:r>
              <a:rPr lang="en-US" altLang="ja-JP" dirty="0"/>
              <a:t>For example, suppose the following hypothetical situation: Company X (a company of third country) imports gyro from U.S. and, using it as a component, produces helicopters for agricultural uses (dual use products) and exports them to China.  U.S. authority can issue an order under the Export Control Reform Act prohibiting Company A from exporting them to China.  Company A complies with US order and stops export of the helicopter to China.  China invokes the Export Control Law, the Anti-Foreign Sanctions Law or the Anti-Extraterritorial Application Order and prohibits any organization including Company A from complying with U.S. law, that is, to stop ceasing exporting the helicopters to China.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AF9C8E0C-1C4C-4AB7-B8C2-C37B742FC882}"/>
              </a:ext>
            </a:extLst>
          </p:cNvPr>
          <p:cNvSpPr>
            <a:spLocks noGrp="1"/>
          </p:cNvSpPr>
          <p:nvPr>
            <p:ph type="sldNum" sz="quarter" idx="12"/>
          </p:nvPr>
        </p:nvSpPr>
        <p:spPr/>
        <p:txBody>
          <a:bodyPr/>
          <a:lstStyle/>
          <a:p>
            <a:fld id="{DA0C194E-315A-475C-BEB0-082673438327}" type="slidenum">
              <a:rPr kumimoji="1" lang="ja-JP" altLang="en-US" smtClean="0"/>
              <a:t>14</a:t>
            </a:fld>
            <a:endParaRPr kumimoji="1" lang="ja-JP" altLang="en-US"/>
          </a:p>
        </p:txBody>
      </p:sp>
    </p:spTree>
    <p:extLst>
      <p:ext uri="{BB962C8B-B14F-4D97-AF65-F5344CB8AC3E}">
        <p14:creationId xmlns:p14="http://schemas.microsoft.com/office/powerpoint/2010/main" val="3937964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D8B6DD-0B38-417B-811D-0A0FA677346D}"/>
              </a:ext>
            </a:extLst>
          </p:cNvPr>
          <p:cNvSpPr>
            <a:spLocks noGrp="1"/>
          </p:cNvSpPr>
          <p:nvPr>
            <p:ph type="title"/>
          </p:nvPr>
        </p:nvSpPr>
        <p:spPr/>
        <p:txBody>
          <a:bodyPr/>
          <a:lstStyle/>
          <a:p>
            <a:r>
              <a:rPr kumimoji="1" lang="en-US" altLang="ja-JP" dirty="0"/>
              <a:t>                        Cont’d</a:t>
            </a:r>
            <a:endParaRPr kumimoji="1" lang="ja-JP" altLang="en-US" dirty="0"/>
          </a:p>
        </p:txBody>
      </p:sp>
      <p:sp>
        <p:nvSpPr>
          <p:cNvPr id="3" name="コンテンツ プレースホルダー 2">
            <a:extLst>
              <a:ext uri="{FF2B5EF4-FFF2-40B4-BE49-F238E27FC236}">
                <a16:creationId xmlns:a16="http://schemas.microsoft.com/office/drawing/2014/main" id="{436FD169-F26E-4ABD-8EEA-50127C9C3117}"/>
              </a:ext>
            </a:extLst>
          </p:cNvPr>
          <p:cNvSpPr>
            <a:spLocks noGrp="1"/>
          </p:cNvSpPr>
          <p:nvPr>
            <p:ph idx="1"/>
          </p:nvPr>
        </p:nvSpPr>
        <p:spPr/>
        <p:txBody>
          <a:bodyPr>
            <a:normAutofit fontScale="85000" lnSpcReduction="20000"/>
          </a:bodyPr>
          <a:lstStyle/>
          <a:p>
            <a:r>
              <a:rPr kumimoji="1" lang="en-US" altLang="ja-JP" dirty="0"/>
              <a:t>Art. 11 of Anti-Foreign Sanctions Law states that “any organization and individual shall not execute or cooperate with foreign discriminatory measures imposed against Chinese citizens and organizations.”  Article 12 continues to state that “If an organization or individual violates the above prohibition, Chinese citizen or organization adversely affected by such measure can bring a legal action against them in PRC court and seek for injunction to halt it and to indemnify the damage thereby caused.” </a:t>
            </a:r>
          </a:p>
          <a:p>
            <a:r>
              <a:rPr lang="en-US" altLang="ja-JP" dirty="0"/>
              <a:t>Whether a criminal penalty or administrative order is issued is not clearly stated in the Law.</a:t>
            </a:r>
            <a:r>
              <a:rPr kumimoji="1" lang="en-US" altLang="ja-JP" dirty="0"/>
              <a:t> </a:t>
            </a:r>
          </a:p>
          <a:p>
            <a:r>
              <a:rPr kumimoji="1" lang="en-US" altLang="ja-JP" dirty="0"/>
              <a:t>As to whom Article 11 applies, it merely says “any organization and individual” does not </a:t>
            </a:r>
            <a:r>
              <a:rPr lang="en-US" altLang="ja-JP" dirty="0"/>
              <a:t>limit its application to </a:t>
            </a:r>
            <a:r>
              <a:rPr kumimoji="1" lang="en-US" altLang="ja-JP" dirty="0"/>
              <a:t>“Chinese” or “domestic” entity.  Therefore, from the absence of such words, it can be inferred that it includes foreign individuals and organization engaged in implementing the U.S. sanctions under ECRA.</a:t>
            </a:r>
            <a:r>
              <a:rPr lang="en-US" altLang="ja-JP" dirty="0"/>
              <a:t>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FBD9AF4E-C45B-4CD1-9D06-C9D55D4D666F}"/>
              </a:ext>
            </a:extLst>
          </p:cNvPr>
          <p:cNvSpPr>
            <a:spLocks noGrp="1"/>
          </p:cNvSpPr>
          <p:nvPr>
            <p:ph type="sldNum" sz="quarter" idx="12"/>
          </p:nvPr>
        </p:nvSpPr>
        <p:spPr/>
        <p:txBody>
          <a:bodyPr/>
          <a:lstStyle/>
          <a:p>
            <a:fld id="{DA0C194E-315A-475C-BEB0-082673438327}" type="slidenum">
              <a:rPr kumimoji="1" lang="ja-JP" altLang="en-US" smtClean="0"/>
              <a:t>15</a:t>
            </a:fld>
            <a:endParaRPr kumimoji="1" lang="ja-JP" altLang="en-US"/>
          </a:p>
        </p:txBody>
      </p:sp>
    </p:spTree>
    <p:extLst>
      <p:ext uri="{BB962C8B-B14F-4D97-AF65-F5344CB8AC3E}">
        <p14:creationId xmlns:p14="http://schemas.microsoft.com/office/powerpoint/2010/main" val="897944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08D6FE-D100-4D10-AA68-1DCCA03E70C8}"/>
              </a:ext>
            </a:extLst>
          </p:cNvPr>
          <p:cNvSpPr>
            <a:spLocks noGrp="1"/>
          </p:cNvSpPr>
          <p:nvPr>
            <p:ph type="title"/>
          </p:nvPr>
        </p:nvSpPr>
        <p:spPr/>
        <p:txBody>
          <a:bodyPr/>
          <a:lstStyle/>
          <a:p>
            <a:r>
              <a:rPr kumimoji="1" lang="en-US" altLang="ja-JP" dirty="0"/>
              <a:t>                          Cont’d </a:t>
            </a:r>
            <a:endParaRPr kumimoji="1" lang="ja-JP" altLang="en-US" dirty="0"/>
          </a:p>
        </p:txBody>
      </p:sp>
      <p:sp>
        <p:nvSpPr>
          <p:cNvPr id="3" name="コンテンツ プレースホルダー 2">
            <a:extLst>
              <a:ext uri="{FF2B5EF4-FFF2-40B4-BE49-F238E27FC236}">
                <a16:creationId xmlns:a16="http://schemas.microsoft.com/office/drawing/2014/main" id="{EB610AE8-A2DB-49CE-B9B0-A32591BE098A}"/>
              </a:ext>
            </a:extLst>
          </p:cNvPr>
          <p:cNvSpPr>
            <a:spLocks noGrp="1"/>
          </p:cNvSpPr>
          <p:nvPr>
            <p:ph idx="1"/>
          </p:nvPr>
        </p:nvSpPr>
        <p:spPr/>
        <p:txBody>
          <a:bodyPr>
            <a:normAutofit fontScale="85000" lnSpcReduction="20000"/>
          </a:bodyPr>
          <a:lstStyle/>
          <a:p>
            <a:r>
              <a:rPr kumimoji="1" lang="en-US" altLang="ja-JP" dirty="0"/>
              <a:t>It seems certain that, in this situation, the Chinese prohibition applies to the Chinese subsidiary of Company X.  Whether it applies to Company X in a third country is not clear.  However, the omission of adjective such as “domestic” or “Chinese” in Article 12 of the Anti-Foreign Sanctions Law seems to indicate that it can be applied to Company A, the parent company in Japan.  </a:t>
            </a:r>
          </a:p>
          <a:p>
            <a:r>
              <a:rPr lang="en-US" altLang="ja-JP" dirty="0"/>
              <a:t>If </a:t>
            </a:r>
            <a:r>
              <a:rPr kumimoji="1" lang="en-US" altLang="ja-JP" dirty="0"/>
              <a:t>a PRC court has handed down an injunction or damage award to Company X, how is it enforced?  </a:t>
            </a:r>
          </a:p>
          <a:p>
            <a:r>
              <a:rPr lang="en-US" altLang="ja-JP" dirty="0"/>
              <a:t>A Chinese court’s injunction and damage award cannot be enforced in any country outside China.  However, the Chinese subsidiary of Company X is a proxy of the parent.  The Chinese court order applies to the Chinese subsidiary of Company X. For non-compliance of injunction, fine will be imposed and any property that the subsidiary or parent owns in China will be confiscated as fine and sold for indemnification.   </a:t>
            </a:r>
            <a:endParaRPr kumimoji="1" lang="ja-JP" altLang="en-US" dirty="0"/>
          </a:p>
        </p:txBody>
      </p:sp>
      <p:sp>
        <p:nvSpPr>
          <p:cNvPr id="4" name="スライド番号プレースホルダー 3">
            <a:extLst>
              <a:ext uri="{FF2B5EF4-FFF2-40B4-BE49-F238E27FC236}">
                <a16:creationId xmlns:a16="http://schemas.microsoft.com/office/drawing/2014/main" id="{E7ED5D2F-4C38-4D95-865D-B39F293DBD21}"/>
              </a:ext>
            </a:extLst>
          </p:cNvPr>
          <p:cNvSpPr>
            <a:spLocks noGrp="1"/>
          </p:cNvSpPr>
          <p:nvPr>
            <p:ph type="sldNum" sz="quarter" idx="12"/>
          </p:nvPr>
        </p:nvSpPr>
        <p:spPr/>
        <p:txBody>
          <a:bodyPr/>
          <a:lstStyle/>
          <a:p>
            <a:fld id="{DA0C194E-315A-475C-BEB0-082673438327}" type="slidenum">
              <a:rPr kumimoji="1" lang="ja-JP" altLang="en-US" smtClean="0"/>
              <a:t>16</a:t>
            </a:fld>
            <a:endParaRPr kumimoji="1" lang="ja-JP" altLang="en-US"/>
          </a:p>
        </p:txBody>
      </p:sp>
    </p:spTree>
    <p:extLst>
      <p:ext uri="{BB962C8B-B14F-4D97-AF65-F5344CB8AC3E}">
        <p14:creationId xmlns:p14="http://schemas.microsoft.com/office/powerpoint/2010/main" val="3976578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9FEEED-576D-43E0-8C91-FC3D39776D12}"/>
              </a:ext>
            </a:extLst>
          </p:cNvPr>
          <p:cNvSpPr>
            <a:spLocks noGrp="1"/>
          </p:cNvSpPr>
          <p:nvPr>
            <p:ph type="title"/>
          </p:nvPr>
        </p:nvSpPr>
        <p:spPr/>
        <p:txBody>
          <a:bodyPr/>
          <a:lstStyle/>
          <a:p>
            <a:r>
              <a:rPr kumimoji="1" lang="en-US" altLang="ja-JP" dirty="0"/>
              <a:t>                Sequence of Events (2)</a:t>
            </a:r>
            <a:endParaRPr kumimoji="1" lang="ja-JP" altLang="en-US" dirty="0"/>
          </a:p>
        </p:txBody>
      </p:sp>
      <p:sp>
        <p:nvSpPr>
          <p:cNvPr id="3" name="コンテンツ プレースホルダー 2">
            <a:extLst>
              <a:ext uri="{FF2B5EF4-FFF2-40B4-BE49-F238E27FC236}">
                <a16:creationId xmlns:a16="http://schemas.microsoft.com/office/drawing/2014/main" id="{7FBC0517-3CED-48A9-B66C-E5E36A28EC13}"/>
              </a:ext>
            </a:extLst>
          </p:cNvPr>
          <p:cNvSpPr>
            <a:spLocks noGrp="1"/>
          </p:cNvSpPr>
          <p:nvPr>
            <p:ph idx="1"/>
          </p:nvPr>
        </p:nvSpPr>
        <p:spPr>
          <a:xfrm>
            <a:off x="805512" y="1994437"/>
            <a:ext cx="10515600" cy="4351338"/>
          </a:xfrm>
        </p:spPr>
        <p:txBody>
          <a:bodyPr>
            <a:normAutofit fontScale="92500"/>
          </a:bodyPr>
          <a:lstStyle/>
          <a:p>
            <a:pPr marL="0" indent="0">
              <a:buNone/>
            </a:pPr>
            <a:r>
              <a:rPr kumimoji="1" lang="en-US" altLang="ja-JP" dirty="0"/>
              <a:t>           PRC                                                              U.S.</a:t>
            </a:r>
          </a:p>
          <a:p>
            <a:pPr marL="0" indent="0">
              <a:buNone/>
            </a:pPr>
            <a:r>
              <a:rPr lang="en-US" altLang="ja-JP" dirty="0"/>
              <a:t>     PRC Gov’t                     Export stops(3)      U.S. Customer Y sues</a:t>
            </a:r>
          </a:p>
          <a:p>
            <a:pPr marL="0" indent="0">
              <a:buNone/>
            </a:pPr>
            <a:r>
              <a:rPr kumimoji="1" lang="en-US" altLang="ja-JP" dirty="0"/>
              <a:t>                             </a:t>
            </a:r>
            <a:r>
              <a:rPr lang="en-US" altLang="ja-JP" dirty="0"/>
              <a:t> XC                                       Company X (4)</a:t>
            </a:r>
          </a:p>
          <a:p>
            <a:pPr marL="0" indent="0">
              <a:buNone/>
            </a:pPr>
            <a:r>
              <a:rPr kumimoji="1" lang="en-US" altLang="ja-JP" dirty="0"/>
              <a:t>                                                                                   </a:t>
            </a:r>
            <a:r>
              <a:rPr lang="en-US" altLang="ja-JP" dirty="0"/>
              <a:t>                     </a:t>
            </a:r>
          </a:p>
          <a:p>
            <a:pPr marL="0" indent="0">
              <a:buNone/>
            </a:pPr>
            <a:r>
              <a:rPr lang="en-US" altLang="ja-JP" dirty="0"/>
              <a:t>PRC Gov’t Order (1)       X directs XC to stop </a:t>
            </a:r>
          </a:p>
          <a:p>
            <a:pPr marL="0" indent="0">
              <a:buNone/>
            </a:pPr>
            <a:r>
              <a:rPr kumimoji="1" lang="en-US" altLang="ja-JP" dirty="0"/>
              <a:t>                                              export to U.S. (2)        </a:t>
            </a:r>
            <a:r>
              <a:rPr lang="en-US" altLang="ja-JP" dirty="0"/>
              <a:t> </a:t>
            </a:r>
          </a:p>
          <a:p>
            <a:pPr marL="0" indent="0">
              <a:buNone/>
            </a:pPr>
            <a:r>
              <a:rPr lang="en-US" altLang="ja-JP" dirty="0"/>
              <a:t>                                                                </a:t>
            </a:r>
            <a:endParaRPr kumimoji="1" lang="en-US" altLang="ja-JP" dirty="0"/>
          </a:p>
          <a:p>
            <a:pPr marL="0" indent="0">
              <a:buNone/>
            </a:pPr>
            <a:r>
              <a:rPr lang="en-US" altLang="ja-JP" dirty="0"/>
              <a:t>XC=Company X’s</a:t>
            </a:r>
          </a:p>
          <a:p>
            <a:pPr marL="0" indent="0">
              <a:buNone/>
            </a:pPr>
            <a:r>
              <a:rPr kumimoji="1" lang="en-US" altLang="ja-JP" dirty="0"/>
              <a:t>Subsidiary in China          Company X           Third Country                                                 </a:t>
            </a:r>
            <a:endParaRPr kumimoji="1" lang="ja-JP" altLang="en-US" dirty="0"/>
          </a:p>
        </p:txBody>
      </p:sp>
      <p:sp>
        <p:nvSpPr>
          <p:cNvPr id="4" name="正方形/長方形 3">
            <a:extLst>
              <a:ext uri="{FF2B5EF4-FFF2-40B4-BE49-F238E27FC236}">
                <a16:creationId xmlns:a16="http://schemas.microsoft.com/office/drawing/2014/main" id="{75D0E70F-2EAE-4CA6-B295-1AD242A09165}"/>
              </a:ext>
            </a:extLst>
          </p:cNvPr>
          <p:cNvSpPr/>
          <p:nvPr/>
        </p:nvSpPr>
        <p:spPr>
          <a:xfrm>
            <a:off x="890880" y="2270246"/>
            <a:ext cx="3263705" cy="13471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1E44A49-FC55-409F-A016-E326253163F8}"/>
              </a:ext>
            </a:extLst>
          </p:cNvPr>
          <p:cNvSpPr/>
          <p:nvPr/>
        </p:nvSpPr>
        <p:spPr>
          <a:xfrm>
            <a:off x="7701294" y="2356682"/>
            <a:ext cx="3608297" cy="1417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9F6F60D8-0589-4B60-8FB5-8EE842A2D72F}"/>
              </a:ext>
            </a:extLst>
          </p:cNvPr>
          <p:cNvSpPr/>
          <p:nvPr/>
        </p:nvSpPr>
        <p:spPr>
          <a:xfrm>
            <a:off x="4244295" y="5240437"/>
            <a:ext cx="3025589" cy="1252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a:extLst>
              <a:ext uri="{FF2B5EF4-FFF2-40B4-BE49-F238E27FC236}">
                <a16:creationId xmlns:a16="http://schemas.microsoft.com/office/drawing/2014/main" id="{AD44C4CA-330E-40C6-B39B-18A157100447}"/>
              </a:ext>
            </a:extLst>
          </p:cNvPr>
          <p:cNvCxnSpPr/>
          <p:nvPr/>
        </p:nvCxnSpPr>
        <p:spPr>
          <a:xfrm>
            <a:off x="4332849" y="306534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6C70046F-F229-4790-9951-FCF60B6334BC}"/>
              </a:ext>
            </a:extLst>
          </p:cNvPr>
          <p:cNvCxnSpPr/>
          <p:nvPr/>
        </p:nvCxnSpPr>
        <p:spPr>
          <a:xfrm>
            <a:off x="2419643" y="2779612"/>
            <a:ext cx="2743200" cy="23822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B0862B30-5845-4730-A096-16B9B60B461F}"/>
              </a:ext>
            </a:extLst>
          </p:cNvPr>
          <p:cNvCxnSpPr/>
          <p:nvPr/>
        </p:nvCxnSpPr>
        <p:spPr>
          <a:xfrm flipH="1">
            <a:off x="6096000" y="3249637"/>
            <a:ext cx="2963594" cy="2180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198D5AF8-3AB1-D856-7318-6D965F0841B7}"/>
              </a:ext>
            </a:extLst>
          </p:cNvPr>
          <p:cNvCxnSpPr/>
          <p:nvPr/>
        </p:nvCxnSpPr>
        <p:spPr>
          <a:xfrm>
            <a:off x="2909455" y="2779612"/>
            <a:ext cx="775854" cy="3515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DCD47DD5-678F-5A1B-8DFD-09BC51A5D549}"/>
              </a:ext>
            </a:extLst>
          </p:cNvPr>
          <p:cNvCxnSpPr/>
          <p:nvPr/>
        </p:nvCxnSpPr>
        <p:spPr>
          <a:xfrm flipH="1" flipV="1">
            <a:off x="4003964" y="3249637"/>
            <a:ext cx="1745672" cy="1990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334D679-20E6-7626-3A1D-2FA887C40876}"/>
              </a:ext>
            </a:extLst>
          </p:cNvPr>
          <p:cNvCxnSpPr/>
          <p:nvPr/>
        </p:nvCxnSpPr>
        <p:spPr>
          <a:xfrm>
            <a:off x="4244295" y="3028208"/>
            <a:ext cx="3237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2B6AEC4-68D6-9BF5-2818-4FCB38CD8394}"/>
              </a:ext>
            </a:extLst>
          </p:cNvPr>
          <p:cNvCxnSpPr/>
          <p:nvPr/>
        </p:nvCxnSpPr>
        <p:spPr>
          <a:xfrm flipH="1">
            <a:off x="5617029" y="2356682"/>
            <a:ext cx="478971" cy="10723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3AF0EB33-15F5-C664-1B47-3BB66D5C50A0}"/>
              </a:ext>
            </a:extLst>
          </p:cNvPr>
          <p:cNvCxnSpPr/>
          <p:nvPr/>
        </p:nvCxnSpPr>
        <p:spPr>
          <a:xfrm>
            <a:off x="5427023" y="2493818"/>
            <a:ext cx="668977" cy="93518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178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C7216C-53EF-4291-80F5-88BE610E957F}"/>
              </a:ext>
            </a:extLst>
          </p:cNvPr>
          <p:cNvSpPr>
            <a:spLocks noGrp="1"/>
          </p:cNvSpPr>
          <p:nvPr>
            <p:ph type="title"/>
          </p:nvPr>
        </p:nvSpPr>
        <p:spPr/>
        <p:txBody>
          <a:bodyPr/>
          <a:lstStyle/>
          <a:p>
            <a:r>
              <a:rPr kumimoji="1" lang="en-US" altLang="ja-JP" dirty="0"/>
              <a:t>                     Divided Loyalty </a:t>
            </a:r>
            <a:br>
              <a:rPr kumimoji="1" lang="en-US" altLang="ja-JP" dirty="0"/>
            </a:br>
            <a:r>
              <a:rPr kumimoji="1" lang="en-US" altLang="ja-JP" dirty="0"/>
              <a:t>                          </a:t>
            </a:r>
            <a:r>
              <a:rPr lang="en-US" altLang="ja-JP" dirty="0"/>
              <a:t>Case II</a:t>
            </a:r>
            <a:endParaRPr kumimoji="1" lang="ja-JP" altLang="en-US" dirty="0"/>
          </a:p>
        </p:txBody>
      </p:sp>
      <p:sp>
        <p:nvSpPr>
          <p:cNvPr id="3" name="コンテンツ プレースホルダー 2">
            <a:extLst>
              <a:ext uri="{FF2B5EF4-FFF2-40B4-BE49-F238E27FC236}">
                <a16:creationId xmlns:a16="http://schemas.microsoft.com/office/drawing/2014/main" id="{ABE6B650-32DF-4801-B8FB-71718C75F959}"/>
              </a:ext>
            </a:extLst>
          </p:cNvPr>
          <p:cNvSpPr>
            <a:spLocks noGrp="1"/>
          </p:cNvSpPr>
          <p:nvPr>
            <p:ph idx="1"/>
          </p:nvPr>
        </p:nvSpPr>
        <p:spPr/>
        <p:txBody>
          <a:bodyPr>
            <a:normAutofit fontScale="92500" lnSpcReduction="20000"/>
          </a:bodyPr>
          <a:lstStyle/>
          <a:p>
            <a:r>
              <a:rPr kumimoji="1" lang="en-US" altLang="ja-JP" dirty="0"/>
              <a:t>Suppose PRC authority, under the Anti-Foreign Sanctions Law, </a:t>
            </a:r>
            <a:r>
              <a:rPr lang="en-US" altLang="ja-JP" dirty="0"/>
              <a:t>issues a prohibition ordering that any organization or individual cease exporting Product X to U.S. Company Y.</a:t>
            </a:r>
          </a:p>
          <a:p>
            <a:r>
              <a:rPr lang="en-US" altLang="ja-JP" dirty="0"/>
              <a:t>Company A has a contract with U.S. Company Y in accordance with which Company A’s Chinese subsidiary exports Product X to U.S. Company Y.  Under the Chinese order, Company A revokes the contract with U.S. Company Y.  U.S. Company Y sues Company A on account of the breach of contract in U.S. court. </a:t>
            </a:r>
          </a:p>
          <a:p>
            <a:r>
              <a:rPr kumimoji="1" lang="en-US" altLang="ja-JP" dirty="0"/>
              <a:t>If Company A continues its contract with U.S. Company B and keeps exporting Product X to U.S. Company B, it violates the provisions of Anti-Foreign Sanctions Law and Anti-Foreign Extraterritorial Application Rule and subjected to penalty, injunction and damage action in China.  </a:t>
            </a:r>
            <a:endParaRPr kumimoji="1" lang="ja-JP" altLang="en-US" dirty="0"/>
          </a:p>
        </p:txBody>
      </p:sp>
      <p:sp>
        <p:nvSpPr>
          <p:cNvPr id="4" name="スライド番号プレースホルダー 3">
            <a:extLst>
              <a:ext uri="{FF2B5EF4-FFF2-40B4-BE49-F238E27FC236}">
                <a16:creationId xmlns:a16="http://schemas.microsoft.com/office/drawing/2014/main" id="{9B927478-E78D-4666-842A-FD0D34345131}"/>
              </a:ext>
            </a:extLst>
          </p:cNvPr>
          <p:cNvSpPr>
            <a:spLocks noGrp="1"/>
          </p:cNvSpPr>
          <p:nvPr>
            <p:ph type="sldNum" sz="quarter" idx="12"/>
          </p:nvPr>
        </p:nvSpPr>
        <p:spPr/>
        <p:txBody>
          <a:bodyPr/>
          <a:lstStyle/>
          <a:p>
            <a:fld id="{DA0C194E-315A-475C-BEB0-082673438327}" type="slidenum">
              <a:rPr kumimoji="1" lang="ja-JP" altLang="en-US" smtClean="0"/>
              <a:t>18</a:t>
            </a:fld>
            <a:endParaRPr kumimoji="1" lang="ja-JP" altLang="en-US"/>
          </a:p>
        </p:txBody>
      </p:sp>
    </p:spTree>
    <p:extLst>
      <p:ext uri="{BB962C8B-B14F-4D97-AF65-F5344CB8AC3E}">
        <p14:creationId xmlns:p14="http://schemas.microsoft.com/office/powerpoint/2010/main" val="1132531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3E7D10-DEFD-7FC9-BDF1-4E2D123C1F85}"/>
              </a:ext>
            </a:extLst>
          </p:cNvPr>
          <p:cNvSpPr>
            <a:spLocks noGrp="1"/>
          </p:cNvSpPr>
          <p:nvPr>
            <p:ph type="title"/>
          </p:nvPr>
        </p:nvSpPr>
        <p:spPr/>
        <p:txBody>
          <a:bodyPr/>
          <a:lstStyle/>
          <a:p>
            <a:r>
              <a:rPr kumimoji="1" lang="en-US" altLang="ja-JP" dirty="0"/>
              <a:t>        Blocking &amp; Claw Back Statutes</a:t>
            </a:r>
            <a:endParaRPr kumimoji="1" lang="ja-JP" altLang="en-US" dirty="0"/>
          </a:p>
        </p:txBody>
      </p:sp>
      <p:sp>
        <p:nvSpPr>
          <p:cNvPr id="3" name="コンテンツ プレースホルダー 2">
            <a:extLst>
              <a:ext uri="{FF2B5EF4-FFF2-40B4-BE49-F238E27FC236}">
                <a16:creationId xmlns:a16="http://schemas.microsoft.com/office/drawing/2014/main" id="{4FDE46F6-1A86-9703-EE17-29987663720B}"/>
              </a:ext>
            </a:extLst>
          </p:cNvPr>
          <p:cNvSpPr>
            <a:spLocks noGrp="1"/>
          </p:cNvSpPr>
          <p:nvPr>
            <p:ph idx="1"/>
          </p:nvPr>
        </p:nvSpPr>
        <p:spPr/>
        <p:txBody>
          <a:bodyPr>
            <a:normAutofit fontScale="85000" lnSpcReduction="20000"/>
          </a:bodyPr>
          <a:lstStyle/>
          <a:p>
            <a:r>
              <a:rPr kumimoji="1" lang="en-US" altLang="ja-JP" dirty="0"/>
              <a:t>In order to deal with extraterritorial application of U.S. export control law, in 1950’-1980’, UK, Canada, Australia (and some other countries) enacted blocking and claw back statutes to prohibit their nationals from complying with U.S. laws which is applied extraterritorially and affecting re-export from those countries. </a:t>
            </a:r>
          </a:p>
          <a:p>
            <a:r>
              <a:rPr kumimoji="1" lang="en-US" altLang="ja-JP" dirty="0"/>
              <a:t>In 2018, in order to counteract extraterritorial application of a foreign law, EU Commission adopted an update of EU’s blocking statute providing that any decision under a foreign law which is applied extraterritorially </a:t>
            </a:r>
            <a:r>
              <a:rPr lang="en-US" altLang="ja-JP" dirty="0"/>
              <a:t>is not recognized in </a:t>
            </a:r>
            <a:r>
              <a:rPr kumimoji="1" lang="en-US" altLang="ja-JP" dirty="0"/>
              <a:t>EU authority.  </a:t>
            </a:r>
          </a:p>
          <a:p>
            <a:r>
              <a:rPr kumimoji="1" lang="en-US" altLang="ja-JP" dirty="0"/>
              <a:t>Claw back statute authorizes countries affected by extraterritorial application of law by other </a:t>
            </a:r>
            <a:r>
              <a:rPr lang="en-US" altLang="ja-JP" dirty="0"/>
              <a:t>countries: (a) to issue an order for non-recognition of any order in their territories which they seem as infringing their sovereignty and (b) to allow their nationals to claw back the damage which they had been ordered to pay in the infringing countries.  </a:t>
            </a:r>
            <a:r>
              <a:rPr kumimoji="1" lang="en-US" altLang="ja-JP" dirty="0"/>
              <a:t> </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26DDE8A5-9A68-E180-F9D6-B6259D7EEAD5}"/>
              </a:ext>
            </a:extLst>
          </p:cNvPr>
          <p:cNvSpPr>
            <a:spLocks noGrp="1"/>
          </p:cNvSpPr>
          <p:nvPr>
            <p:ph type="sldNum" sz="quarter" idx="12"/>
          </p:nvPr>
        </p:nvSpPr>
        <p:spPr/>
        <p:txBody>
          <a:bodyPr/>
          <a:lstStyle/>
          <a:p>
            <a:fld id="{2055CFC0-5137-42E7-A22A-C321C10B73CF}" type="slidenum">
              <a:rPr kumimoji="1" lang="ja-JP" altLang="en-US" smtClean="0"/>
              <a:t>19</a:t>
            </a:fld>
            <a:endParaRPr kumimoji="1" lang="ja-JP" altLang="en-US"/>
          </a:p>
        </p:txBody>
      </p:sp>
    </p:spTree>
    <p:extLst>
      <p:ext uri="{BB962C8B-B14F-4D97-AF65-F5344CB8AC3E}">
        <p14:creationId xmlns:p14="http://schemas.microsoft.com/office/powerpoint/2010/main" val="18366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F0219-DCD6-96FA-F540-F4A0B1E86D1F}"/>
              </a:ext>
            </a:extLst>
          </p:cNvPr>
          <p:cNvSpPr>
            <a:spLocks noGrp="1"/>
          </p:cNvSpPr>
          <p:nvPr>
            <p:ph type="title"/>
          </p:nvPr>
        </p:nvSpPr>
        <p:spPr/>
        <p:txBody>
          <a:bodyPr/>
          <a:lstStyle/>
          <a:p>
            <a:pPr algn="ctr"/>
            <a:r>
              <a:rPr kumimoji="1" lang="en-US" altLang="ja-JP" dirty="0"/>
              <a:t>WTO/GATT and Non-Trade Issues</a:t>
            </a:r>
            <a:endParaRPr kumimoji="1" lang="ja-JP" altLang="en-US" dirty="0"/>
          </a:p>
        </p:txBody>
      </p:sp>
      <p:sp>
        <p:nvSpPr>
          <p:cNvPr id="3" name="コンテンツ プレースホルダー 2">
            <a:extLst>
              <a:ext uri="{FF2B5EF4-FFF2-40B4-BE49-F238E27FC236}">
                <a16:creationId xmlns:a16="http://schemas.microsoft.com/office/drawing/2014/main" id="{21B15B23-169F-050D-0F42-C2DD4EB64A63}"/>
              </a:ext>
            </a:extLst>
          </p:cNvPr>
          <p:cNvSpPr>
            <a:spLocks noGrp="1"/>
          </p:cNvSpPr>
          <p:nvPr>
            <p:ph idx="1"/>
          </p:nvPr>
        </p:nvSpPr>
        <p:spPr/>
        <p:txBody>
          <a:bodyPr>
            <a:normAutofit fontScale="92500" lnSpcReduction="20000"/>
          </a:bodyPr>
          <a:lstStyle/>
          <a:p>
            <a:r>
              <a:rPr kumimoji="1" lang="en-US" altLang="ja-JP" dirty="0"/>
              <a:t> WTO aims at liberalizing trade and investment.  However, there are areas in the economy where free trade would not create a good performance.  Examples are: (1) national security which requires control of export, import, investment and transfer of technology, (2) environmental protection where an excess of activities of enterprises in free market generate negative impacts on the environment and, in this way, the deterioration of the conditions in which human beings have to exist; (3) the protection of human rights in which human dignity must be protected even at the cost of economic efficiency and (4) pandemic where all efforts must be centered on the combat to overcome it.</a:t>
            </a:r>
          </a:p>
          <a:p>
            <a:r>
              <a:rPr kumimoji="1" lang="en-US" altLang="ja-JP" dirty="0"/>
              <a:t>In this presentation, the issues relating to national security is discussed.</a:t>
            </a:r>
          </a:p>
          <a:p>
            <a:pPr marL="0" indent="0">
              <a:buNone/>
            </a:pP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0CF2C4C2-C30B-8931-DD7D-04A84964FA62}"/>
              </a:ext>
            </a:extLst>
          </p:cNvPr>
          <p:cNvSpPr>
            <a:spLocks noGrp="1"/>
          </p:cNvSpPr>
          <p:nvPr>
            <p:ph type="sldNum" sz="quarter" idx="12"/>
          </p:nvPr>
        </p:nvSpPr>
        <p:spPr/>
        <p:txBody>
          <a:bodyPr/>
          <a:lstStyle/>
          <a:p>
            <a:fld id="{2055CFC0-5137-42E7-A22A-C321C10B73CF}" type="slidenum">
              <a:rPr kumimoji="1" lang="ja-JP" altLang="en-US" smtClean="0"/>
              <a:t>2</a:t>
            </a:fld>
            <a:endParaRPr kumimoji="1" lang="ja-JP" altLang="en-US"/>
          </a:p>
        </p:txBody>
      </p:sp>
    </p:spTree>
    <p:extLst>
      <p:ext uri="{BB962C8B-B14F-4D97-AF65-F5344CB8AC3E}">
        <p14:creationId xmlns:p14="http://schemas.microsoft.com/office/powerpoint/2010/main" val="1029417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BDE3C0-FB0C-6806-FF11-F9E69FF61CA4}"/>
              </a:ext>
            </a:extLst>
          </p:cNvPr>
          <p:cNvSpPr>
            <a:spLocks noGrp="1"/>
          </p:cNvSpPr>
          <p:nvPr>
            <p:ph type="title"/>
          </p:nvPr>
        </p:nvSpPr>
        <p:spPr/>
        <p:txBody>
          <a:bodyPr>
            <a:normAutofit fontScale="90000"/>
          </a:bodyPr>
          <a:lstStyle/>
          <a:p>
            <a:pPr algn="ctr"/>
            <a:br>
              <a:rPr kumimoji="1" lang="en-US" altLang="ja-JP" dirty="0"/>
            </a:br>
            <a:r>
              <a:rPr kumimoji="1" lang="en-US" altLang="ja-JP" dirty="0"/>
              <a:t> Principles of Jurisdiction in Customary </a:t>
            </a:r>
            <a:br>
              <a:rPr kumimoji="1" lang="en-US" altLang="ja-JP" dirty="0"/>
            </a:br>
            <a:r>
              <a:rPr kumimoji="1" lang="en-US" altLang="ja-JP" dirty="0"/>
              <a:t>     International Law</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F02A7293-3B5C-24B5-2F7E-90C9376C7BA4}"/>
              </a:ext>
            </a:extLst>
          </p:cNvPr>
          <p:cNvSpPr>
            <a:spLocks noGrp="1"/>
          </p:cNvSpPr>
          <p:nvPr>
            <p:ph idx="1"/>
          </p:nvPr>
        </p:nvSpPr>
        <p:spPr/>
        <p:txBody>
          <a:bodyPr>
            <a:normAutofit fontScale="92500" lnSpcReduction="20000"/>
          </a:bodyPr>
          <a:lstStyle/>
          <a:p>
            <a:r>
              <a:rPr kumimoji="1" lang="en-US" altLang="ja-JP" dirty="0"/>
              <a:t>5 principles in int’l law: (1) territorial principle, (2) nationality principle, (3) protective principle, (4) universality principle and (5) passive nationality principle.</a:t>
            </a:r>
          </a:p>
          <a:p>
            <a:r>
              <a:rPr lang="en-US" altLang="ja-JP" dirty="0"/>
              <a:t>On extraterritorial application of export control laws, territorial principle, protective principle and possibly nationality principle are relevant.  </a:t>
            </a:r>
            <a:r>
              <a:rPr kumimoji="1" lang="en-US" altLang="ja-JP" dirty="0"/>
              <a:t> </a:t>
            </a:r>
          </a:p>
          <a:p>
            <a:r>
              <a:rPr lang="en-US" altLang="ja-JP" dirty="0"/>
              <a:t>Objective territorial principle: a state can exercise jurisdiction over a conduct initiated abroad and brings about effect in the territory.  The question here is how wide is “effect”, i.e., “Should effect be an effect which is a part of a conduct in question or can it be a mere economic effect? </a:t>
            </a:r>
          </a:p>
          <a:p>
            <a:r>
              <a:rPr lang="en-US" altLang="ja-JP" dirty="0"/>
              <a:t>No clear rule yet but the scope of “effect” in the practices of nations (U.S., EU, China, etc.) is expanding.  </a:t>
            </a:r>
            <a:endParaRPr kumimoji="1" lang="ja-JP" altLang="en-US" dirty="0"/>
          </a:p>
        </p:txBody>
      </p:sp>
      <p:sp>
        <p:nvSpPr>
          <p:cNvPr id="4" name="スライド番号プレースホルダー 3">
            <a:extLst>
              <a:ext uri="{FF2B5EF4-FFF2-40B4-BE49-F238E27FC236}">
                <a16:creationId xmlns:a16="http://schemas.microsoft.com/office/drawing/2014/main" id="{D7680106-E7AD-ECE5-FF28-BF4FF8FCF91A}"/>
              </a:ext>
            </a:extLst>
          </p:cNvPr>
          <p:cNvSpPr>
            <a:spLocks noGrp="1"/>
          </p:cNvSpPr>
          <p:nvPr>
            <p:ph type="sldNum" sz="quarter" idx="12"/>
          </p:nvPr>
        </p:nvSpPr>
        <p:spPr/>
        <p:txBody>
          <a:bodyPr/>
          <a:lstStyle/>
          <a:p>
            <a:fld id="{2055CFC0-5137-42E7-A22A-C321C10B73CF}" type="slidenum">
              <a:rPr kumimoji="1" lang="ja-JP" altLang="en-US" smtClean="0"/>
              <a:t>20</a:t>
            </a:fld>
            <a:endParaRPr kumimoji="1" lang="ja-JP" altLang="en-US"/>
          </a:p>
        </p:txBody>
      </p:sp>
    </p:spTree>
    <p:extLst>
      <p:ext uri="{BB962C8B-B14F-4D97-AF65-F5344CB8AC3E}">
        <p14:creationId xmlns:p14="http://schemas.microsoft.com/office/powerpoint/2010/main" val="368260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4507EA-EE85-835F-D190-F05C6AA682C4}"/>
              </a:ext>
            </a:extLst>
          </p:cNvPr>
          <p:cNvSpPr>
            <a:spLocks noGrp="1"/>
          </p:cNvSpPr>
          <p:nvPr>
            <p:ph type="title"/>
          </p:nvPr>
        </p:nvSpPr>
        <p:spPr/>
        <p:txBody>
          <a:bodyPr/>
          <a:lstStyle/>
          <a:p>
            <a:pPr algn="ctr"/>
            <a:r>
              <a:rPr kumimoji="1" lang="en-US" altLang="ja-JP" dirty="0"/>
              <a:t>Cont’d</a:t>
            </a:r>
            <a:endParaRPr kumimoji="1" lang="ja-JP" altLang="en-US" dirty="0"/>
          </a:p>
        </p:txBody>
      </p:sp>
      <p:sp>
        <p:nvSpPr>
          <p:cNvPr id="3" name="コンテンツ プレースホルダー 2">
            <a:extLst>
              <a:ext uri="{FF2B5EF4-FFF2-40B4-BE49-F238E27FC236}">
                <a16:creationId xmlns:a16="http://schemas.microsoft.com/office/drawing/2014/main" id="{AF846CDC-A008-8295-CF9D-DAC005F6FC2C}"/>
              </a:ext>
            </a:extLst>
          </p:cNvPr>
          <p:cNvSpPr>
            <a:spLocks noGrp="1"/>
          </p:cNvSpPr>
          <p:nvPr>
            <p:ph idx="1"/>
          </p:nvPr>
        </p:nvSpPr>
        <p:spPr/>
        <p:txBody>
          <a:bodyPr>
            <a:normAutofit lnSpcReduction="10000"/>
          </a:bodyPr>
          <a:lstStyle/>
          <a:p>
            <a:r>
              <a:rPr lang="en-US" altLang="ja-JP" dirty="0"/>
              <a:t>Protective jurisdiction: A state can exercise jurisdiction over a conduct initiated abroad if that conduct adversely affect the security of the invoking state.  </a:t>
            </a:r>
          </a:p>
          <a:p>
            <a:r>
              <a:rPr kumimoji="1" lang="en-US" altLang="ja-JP" dirty="0"/>
              <a:t>In the past precedents and commentaries, its scope is rather limited to conducts as counterfeit of national currency and public documents, provocation of insurrection, espionage and terrorism.</a:t>
            </a:r>
          </a:p>
          <a:p>
            <a:r>
              <a:rPr lang="en-US" altLang="ja-JP" dirty="0"/>
              <a:t>A measure taken in time of war or warlike situations will be justified by customary international law.  If an emergency is justified by GATT: XXI, this would be justified by customary international law.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BA467DF1-8B4B-F022-42BB-3F8CD07C5CBD}"/>
              </a:ext>
            </a:extLst>
          </p:cNvPr>
          <p:cNvSpPr>
            <a:spLocks noGrp="1"/>
          </p:cNvSpPr>
          <p:nvPr>
            <p:ph type="sldNum" sz="quarter" idx="12"/>
          </p:nvPr>
        </p:nvSpPr>
        <p:spPr/>
        <p:txBody>
          <a:bodyPr/>
          <a:lstStyle/>
          <a:p>
            <a:fld id="{2055CFC0-5137-42E7-A22A-C321C10B73CF}" type="slidenum">
              <a:rPr kumimoji="1" lang="ja-JP" altLang="en-US" smtClean="0"/>
              <a:t>21</a:t>
            </a:fld>
            <a:endParaRPr kumimoji="1" lang="ja-JP" altLang="en-US"/>
          </a:p>
        </p:txBody>
      </p:sp>
    </p:spTree>
    <p:extLst>
      <p:ext uri="{BB962C8B-B14F-4D97-AF65-F5344CB8AC3E}">
        <p14:creationId xmlns:p14="http://schemas.microsoft.com/office/powerpoint/2010/main" val="3784113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C7E850-9F15-0CA3-CB6F-915A99425472}"/>
              </a:ext>
            </a:extLst>
          </p:cNvPr>
          <p:cNvSpPr>
            <a:spLocks noGrp="1"/>
          </p:cNvSpPr>
          <p:nvPr>
            <p:ph type="title"/>
          </p:nvPr>
        </p:nvSpPr>
        <p:spPr/>
        <p:txBody>
          <a:bodyPr/>
          <a:lstStyle/>
          <a:p>
            <a:pPr algn="ctr"/>
            <a:r>
              <a:rPr kumimoji="1" lang="en-US" altLang="ja-JP" dirty="0"/>
              <a:t>Advance Notification and Consultation </a:t>
            </a:r>
            <a:endParaRPr kumimoji="1" lang="ja-JP" altLang="en-US" dirty="0"/>
          </a:p>
        </p:txBody>
      </p:sp>
      <p:sp>
        <p:nvSpPr>
          <p:cNvPr id="3" name="コンテンツ プレースホルダー 2">
            <a:extLst>
              <a:ext uri="{FF2B5EF4-FFF2-40B4-BE49-F238E27FC236}">
                <a16:creationId xmlns:a16="http://schemas.microsoft.com/office/drawing/2014/main" id="{8AF4D0EF-F607-E376-9CF0-81991D56E5F7}"/>
              </a:ext>
            </a:extLst>
          </p:cNvPr>
          <p:cNvSpPr>
            <a:spLocks noGrp="1"/>
          </p:cNvSpPr>
          <p:nvPr>
            <p:ph idx="1"/>
          </p:nvPr>
        </p:nvSpPr>
        <p:spPr/>
        <p:txBody>
          <a:bodyPr>
            <a:normAutofit lnSpcReduction="10000"/>
          </a:bodyPr>
          <a:lstStyle/>
          <a:p>
            <a:r>
              <a:rPr kumimoji="1" lang="en-US" altLang="ja-JP" dirty="0"/>
              <a:t>In order to avoid confrontation and conflict of laws relating to extraterritorial application of national security laws, an agreement or understanding between the trading nations on the advance notice and consultation when issues of extraterritoriality occurs.</a:t>
            </a:r>
          </a:p>
          <a:p>
            <a:r>
              <a:rPr lang="en-US" altLang="ja-JP" dirty="0"/>
              <a:t>Such procedures include (a) prior notification of extraterritorial application between the invoking and the affected countries; (b) consultation between those countries and (c) cooperation between those countries with the view to mitigating the impact of such extraterritorial application and avoidance of conflicts.</a:t>
            </a:r>
            <a:endParaRPr kumimoji="1" lang="ja-JP" altLang="en-US" dirty="0"/>
          </a:p>
        </p:txBody>
      </p:sp>
      <p:sp>
        <p:nvSpPr>
          <p:cNvPr id="4" name="スライド番号プレースホルダー 3">
            <a:extLst>
              <a:ext uri="{FF2B5EF4-FFF2-40B4-BE49-F238E27FC236}">
                <a16:creationId xmlns:a16="http://schemas.microsoft.com/office/drawing/2014/main" id="{A61E3528-DD34-489A-DA1E-EBE059E68984}"/>
              </a:ext>
            </a:extLst>
          </p:cNvPr>
          <p:cNvSpPr>
            <a:spLocks noGrp="1"/>
          </p:cNvSpPr>
          <p:nvPr>
            <p:ph type="sldNum" sz="quarter" idx="12"/>
          </p:nvPr>
        </p:nvSpPr>
        <p:spPr/>
        <p:txBody>
          <a:bodyPr/>
          <a:lstStyle/>
          <a:p>
            <a:fld id="{2055CFC0-5137-42E7-A22A-C321C10B73CF}" type="slidenum">
              <a:rPr kumimoji="1" lang="ja-JP" altLang="en-US" smtClean="0"/>
              <a:t>22</a:t>
            </a:fld>
            <a:endParaRPr kumimoji="1" lang="ja-JP" altLang="en-US"/>
          </a:p>
        </p:txBody>
      </p:sp>
    </p:spTree>
    <p:extLst>
      <p:ext uri="{BB962C8B-B14F-4D97-AF65-F5344CB8AC3E}">
        <p14:creationId xmlns:p14="http://schemas.microsoft.com/office/powerpoint/2010/main" val="3463683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E19B2F-6639-CD96-7B66-8291B47CE321}"/>
              </a:ext>
            </a:extLst>
          </p:cNvPr>
          <p:cNvSpPr>
            <a:spLocks noGrp="1"/>
          </p:cNvSpPr>
          <p:nvPr>
            <p:ph type="title"/>
          </p:nvPr>
        </p:nvSpPr>
        <p:spPr/>
        <p:txBody>
          <a:bodyPr/>
          <a:lstStyle/>
          <a:p>
            <a:r>
              <a:rPr kumimoji="1" lang="en-US" altLang="ja-JP" dirty="0"/>
              <a:t>International Agreement or Understanding</a:t>
            </a:r>
            <a:endParaRPr kumimoji="1" lang="ja-JP" altLang="en-US" dirty="0"/>
          </a:p>
        </p:txBody>
      </p:sp>
      <p:sp>
        <p:nvSpPr>
          <p:cNvPr id="3" name="コンテンツ プレースホルダー 2">
            <a:extLst>
              <a:ext uri="{FF2B5EF4-FFF2-40B4-BE49-F238E27FC236}">
                <a16:creationId xmlns:a16="http://schemas.microsoft.com/office/drawing/2014/main" id="{2B7F6F0A-9DC2-9C19-B207-009DE45A16C4}"/>
              </a:ext>
            </a:extLst>
          </p:cNvPr>
          <p:cNvSpPr>
            <a:spLocks noGrp="1"/>
          </p:cNvSpPr>
          <p:nvPr>
            <p:ph idx="1"/>
          </p:nvPr>
        </p:nvSpPr>
        <p:spPr/>
        <p:txBody>
          <a:bodyPr/>
          <a:lstStyle/>
          <a:p>
            <a:r>
              <a:rPr kumimoji="1" lang="en-US" altLang="ja-JP" dirty="0"/>
              <a:t>An international agreement or understanding among the states involved in extraterritorial application of export control laws is desirable.  Such agreement can contain such items as consultation, exchange of information and cooperative relationship between the states involved.</a:t>
            </a:r>
          </a:p>
          <a:p>
            <a:r>
              <a:rPr lang="en-US" altLang="ja-JP" dirty="0"/>
              <a:t>International fora such as UN, OECD, UNCTAD and WTO can be an appropriate forum to discuss these matters and come up with an international scheme or mechanism for resolution of conflicts that arise from extraterritorial application of export control laws and policies. </a:t>
            </a:r>
            <a:endParaRPr kumimoji="1" lang="ja-JP" altLang="en-US" dirty="0"/>
          </a:p>
        </p:txBody>
      </p:sp>
      <p:sp>
        <p:nvSpPr>
          <p:cNvPr id="4" name="スライド番号プレースホルダー 3">
            <a:extLst>
              <a:ext uri="{FF2B5EF4-FFF2-40B4-BE49-F238E27FC236}">
                <a16:creationId xmlns:a16="http://schemas.microsoft.com/office/drawing/2014/main" id="{516EBD9E-BA19-A82D-E3B9-41377B5DF1E9}"/>
              </a:ext>
            </a:extLst>
          </p:cNvPr>
          <p:cNvSpPr>
            <a:spLocks noGrp="1"/>
          </p:cNvSpPr>
          <p:nvPr>
            <p:ph type="sldNum" sz="quarter" idx="12"/>
          </p:nvPr>
        </p:nvSpPr>
        <p:spPr/>
        <p:txBody>
          <a:bodyPr/>
          <a:lstStyle/>
          <a:p>
            <a:fld id="{2055CFC0-5137-42E7-A22A-C321C10B73CF}" type="slidenum">
              <a:rPr kumimoji="1" lang="ja-JP" altLang="en-US" smtClean="0"/>
              <a:t>23</a:t>
            </a:fld>
            <a:endParaRPr kumimoji="1" lang="ja-JP" altLang="en-US"/>
          </a:p>
        </p:txBody>
      </p:sp>
    </p:spTree>
    <p:extLst>
      <p:ext uri="{BB962C8B-B14F-4D97-AF65-F5344CB8AC3E}">
        <p14:creationId xmlns:p14="http://schemas.microsoft.com/office/powerpoint/2010/main" val="333404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FD0FD4-7E9F-4251-9D2A-0DD8D4A73AAD}"/>
              </a:ext>
            </a:extLst>
          </p:cNvPr>
          <p:cNvSpPr>
            <a:spLocks noGrp="1"/>
          </p:cNvSpPr>
          <p:nvPr>
            <p:ph type="title"/>
          </p:nvPr>
        </p:nvSpPr>
        <p:spPr/>
        <p:txBody>
          <a:bodyPr/>
          <a:lstStyle/>
          <a:p>
            <a:pPr algn="ctr"/>
            <a:r>
              <a:rPr lang="en-US" altLang="ja-JP" dirty="0"/>
              <a:t>GATT: XXI: National Security Provision</a:t>
            </a:r>
            <a:endParaRPr kumimoji="1" lang="ja-JP" altLang="en-US" dirty="0"/>
          </a:p>
        </p:txBody>
      </p:sp>
      <p:sp>
        <p:nvSpPr>
          <p:cNvPr id="3" name="コンテンツ プレースホルダー 2">
            <a:extLst>
              <a:ext uri="{FF2B5EF4-FFF2-40B4-BE49-F238E27FC236}">
                <a16:creationId xmlns:a16="http://schemas.microsoft.com/office/drawing/2014/main" id="{A111EC6B-3DC9-53F8-4F29-A16229C18A76}"/>
              </a:ext>
            </a:extLst>
          </p:cNvPr>
          <p:cNvSpPr>
            <a:spLocks noGrp="1"/>
          </p:cNvSpPr>
          <p:nvPr>
            <p:ph idx="1"/>
          </p:nvPr>
        </p:nvSpPr>
        <p:spPr/>
        <p:txBody>
          <a:bodyPr>
            <a:normAutofit fontScale="92500"/>
          </a:bodyPr>
          <a:lstStyle/>
          <a:p>
            <a:endParaRPr kumimoji="1" lang="en-US" altLang="ja-JP" dirty="0"/>
          </a:p>
          <a:p>
            <a:r>
              <a:rPr lang="en-US" altLang="ja-JP" dirty="0"/>
              <a:t>The supreme value of a state is its existence.  A state therefore has the right to take measures to safeguard its existence.  </a:t>
            </a:r>
          </a:p>
          <a:p>
            <a:r>
              <a:rPr kumimoji="1" lang="en-US" altLang="ja-JP" dirty="0"/>
              <a:t>GATT: Art. XXI recogn</a:t>
            </a:r>
            <a:r>
              <a:rPr lang="en-US" altLang="ja-JP" dirty="0"/>
              <a:t>izes this need and exempts activities of a state to protect itself from outside threats from the disciplines of WTO/GATT.</a:t>
            </a:r>
          </a:p>
          <a:p>
            <a:r>
              <a:rPr lang="en-US" altLang="ja-JP" dirty="0"/>
              <a:t>All FTAs have provision similar to GATT: Art. XXI.</a:t>
            </a:r>
          </a:p>
          <a:p>
            <a:r>
              <a:rPr kumimoji="1" lang="en-US" altLang="ja-JP" dirty="0"/>
              <a:t>GATT: Art. XXI</a:t>
            </a:r>
            <a:r>
              <a:rPr lang="en-US" altLang="ja-JP" dirty="0">
                <a:sym typeface="Wingdings" panose="05000000000000000000" pitchFamily="2" charset="2"/>
              </a:rPr>
              <a:t>(</a:t>
            </a:r>
            <a:r>
              <a:rPr kumimoji="1" lang="en-US" altLang="ja-JP" dirty="0">
                <a:sym typeface="Wingdings" panose="05000000000000000000" pitchFamily="2" charset="2"/>
              </a:rPr>
              <a:t>a)(iii)</a:t>
            </a:r>
            <a:r>
              <a:rPr kumimoji="1" lang="en-US" altLang="ja-JP" dirty="0"/>
              <a:t> exempts from the GATT obligations</a:t>
            </a:r>
            <a:r>
              <a:rPr lang="en-US" altLang="ja-JP" dirty="0"/>
              <a:t> </a:t>
            </a:r>
            <a:r>
              <a:rPr kumimoji="1" lang="en-US" altLang="ja-JP" dirty="0"/>
              <a:t>any state action “taken in time of war or other emergency in international relations…”</a:t>
            </a:r>
            <a:endParaRPr kumimoji="1" lang="ja-JP" altLang="en-US" dirty="0"/>
          </a:p>
        </p:txBody>
      </p:sp>
      <p:sp>
        <p:nvSpPr>
          <p:cNvPr id="4" name="スライド番号プレースホルダー 3">
            <a:extLst>
              <a:ext uri="{FF2B5EF4-FFF2-40B4-BE49-F238E27FC236}">
                <a16:creationId xmlns:a16="http://schemas.microsoft.com/office/drawing/2014/main" id="{1F580515-4593-2F6B-C68F-F7D1241AD787}"/>
              </a:ext>
            </a:extLst>
          </p:cNvPr>
          <p:cNvSpPr>
            <a:spLocks noGrp="1"/>
          </p:cNvSpPr>
          <p:nvPr>
            <p:ph type="sldNum" sz="quarter" idx="12"/>
          </p:nvPr>
        </p:nvSpPr>
        <p:spPr/>
        <p:txBody>
          <a:bodyPr/>
          <a:lstStyle/>
          <a:p>
            <a:fld id="{2055CFC0-5137-42E7-A22A-C321C10B73CF}" type="slidenum">
              <a:rPr kumimoji="1" lang="ja-JP" altLang="en-US" smtClean="0"/>
              <a:t>3</a:t>
            </a:fld>
            <a:endParaRPr kumimoji="1" lang="ja-JP" altLang="en-US"/>
          </a:p>
        </p:txBody>
      </p:sp>
    </p:spTree>
    <p:extLst>
      <p:ext uri="{BB962C8B-B14F-4D97-AF65-F5344CB8AC3E}">
        <p14:creationId xmlns:p14="http://schemas.microsoft.com/office/powerpoint/2010/main" val="245561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AB8E9F-5017-6656-1E82-C20F9D1E07D0}"/>
              </a:ext>
            </a:extLst>
          </p:cNvPr>
          <p:cNvSpPr>
            <a:spLocks noGrp="1"/>
          </p:cNvSpPr>
          <p:nvPr>
            <p:ph type="title"/>
          </p:nvPr>
        </p:nvSpPr>
        <p:spPr/>
        <p:txBody>
          <a:bodyPr/>
          <a:lstStyle/>
          <a:p>
            <a:r>
              <a:rPr kumimoji="1" lang="en-US" altLang="ja-JP" dirty="0"/>
              <a:t>            Wide Scope of Discretion </a:t>
            </a:r>
            <a:endParaRPr kumimoji="1" lang="ja-JP" altLang="en-US" dirty="0"/>
          </a:p>
        </p:txBody>
      </p:sp>
      <p:sp>
        <p:nvSpPr>
          <p:cNvPr id="3" name="コンテンツ プレースホルダー 2">
            <a:extLst>
              <a:ext uri="{FF2B5EF4-FFF2-40B4-BE49-F238E27FC236}">
                <a16:creationId xmlns:a16="http://schemas.microsoft.com/office/drawing/2014/main" id="{172BBD6C-4641-3C15-872F-1C439C998010}"/>
              </a:ext>
            </a:extLst>
          </p:cNvPr>
          <p:cNvSpPr>
            <a:spLocks noGrp="1"/>
          </p:cNvSpPr>
          <p:nvPr>
            <p:ph idx="1"/>
          </p:nvPr>
        </p:nvSpPr>
        <p:spPr/>
        <p:txBody>
          <a:bodyPr>
            <a:normAutofit lnSpcReduction="10000"/>
          </a:bodyPr>
          <a:lstStyle/>
          <a:p>
            <a:r>
              <a:rPr kumimoji="1" lang="en-US" altLang="ja-JP" dirty="0"/>
              <a:t>Under GATT: Art. XXI, contracting parties are given wide discretion when invoking measures.  </a:t>
            </a:r>
          </a:p>
          <a:p>
            <a:r>
              <a:rPr lang="en-US" altLang="ja-JP" dirty="0"/>
              <a:t>Parties can invoke Art. XXI whenever they deem that there is a situation that threatens its national security.  Parties are authorized to decide what constitutes national security and therefore the judgment is largely reserved to the discretion of the party invoking it.  </a:t>
            </a:r>
          </a:p>
          <a:p>
            <a:r>
              <a:rPr lang="en-US" altLang="ja-JP" dirty="0"/>
              <a:t>However, the principle of good faith prevent contracting parties from abusing the discretion.</a:t>
            </a:r>
          </a:p>
          <a:p>
            <a:r>
              <a:rPr lang="en-US" altLang="ja-JP" dirty="0"/>
              <a:t>For example, taking protectionist measure under the name of national security and unduly restricting import is prohibited.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A052C60E-5DE6-B5F2-2B50-9CDDB053AE7D}"/>
              </a:ext>
            </a:extLst>
          </p:cNvPr>
          <p:cNvSpPr>
            <a:spLocks noGrp="1"/>
          </p:cNvSpPr>
          <p:nvPr>
            <p:ph type="sldNum" sz="quarter" idx="12"/>
          </p:nvPr>
        </p:nvSpPr>
        <p:spPr/>
        <p:txBody>
          <a:bodyPr/>
          <a:lstStyle/>
          <a:p>
            <a:fld id="{2055CFC0-5137-42E7-A22A-C321C10B73CF}" type="slidenum">
              <a:rPr kumimoji="1" lang="ja-JP" altLang="en-US" smtClean="0"/>
              <a:t>4</a:t>
            </a:fld>
            <a:endParaRPr kumimoji="1" lang="ja-JP" altLang="en-US"/>
          </a:p>
        </p:txBody>
      </p:sp>
    </p:spTree>
    <p:extLst>
      <p:ext uri="{BB962C8B-B14F-4D97-AF65-F5344CB8AC3E}">
        <p14:creationId xmlns:p14="http://schemas.microsoft.com/office/powerpoint/2010/main" val="4287094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B52210-5830-3451-370B-31D217AB0E31}"/>
              </a:ext>
            </a:extLst>
          </p:cNvPr>
          <p:cNvSpPr>
            <a:spLocks noGrp="1"/>
          </p:cNvSpPr>
          <p:nvPr>
            <p:ph type="title"/>
          </p:nvPr>
        </p:nvSpPr>
        <p:spPr>
          <a:xfrm>
            <a:off x="838200" y="405466"/>
            <a:ext cx="10515600" cy="1325563"/>
          </a:xfrm>
        </p:spPr>
        <p:txBody>
          <a:bodyPr/>
          <a:lstStyle/>
          <a:p>
            <a:r>
              <a:rPr kumimoji="1" lang="en-US" altLang="ja-JP" dirty="0"/>
              <a:t>        The Russian Cargo Case </a:t>
            </a:r>
            <a:br>
              <a:rPr kumimoji="1" lang="en-US" altLang="ja-JP" dirty="0"/>
            </a:br>
            <a:r>
              <a:rPr kumimoji="1" lang="en-US" altLang="ja-JP" dirty="0"/>
              <a:t>          (2019,   WT/DS512/R)   </a:t>
            </a:r>
            <a:endParaRPr kumimoji="1" lang="ja-JP" altLang="en-US" dirty="0"/>
          </a:p>
        </p:txBody>
      </p:sp>
      <p:sp>
        <p:nvSpPr>
          <p:cNvPr id="3" name="コンテンツ プレースホルダー 2">
            <a:extLst>
              <a:ext uri="{FF2B5EF4-FFF2-40B4-BE49-F238E27FC236}">
                <a16:creationId xmlns:a16="http://schemas.microsoft.com/office/drawing/2014/main" id="{77A45A94-39C7-86D0-11BF-0BC378B90EC5}"/>
              </a:ext>
            </a:extLst>
          </p:cNvPr>
          <p:cNvSpPr>
            <a:spLocks noGrp="1"/>
          </p:cNvSpPr>
          <p:nvPr>
            <p:ph idx="1"/>
          </p:nvPr>
        </p:nvSpPr>
        <p:spPr/>
        <p:txBody>
          <a:bodyPr>
            <a:normAutofit/>
          </a:bodyPr>
          <a:lstStyle/>
          <a:p>
            <a:r>
              <a:rPr kumimoji="1" lang="en-US" altLang="ja-JP" dirty="0"/>
              <a:t>In relation to</a:t>
            </a:r>
            <a:r>
              <a:rPr kumimoji="1" lang="ja-JP" altLang="en-US" dirty="0"/>
              <a:t> </a:t>
            </a:r>
            <a:r>
              <a:rPr kumimoji="1" lang="en-US" altLang="ja-JP" dirty="0"/>
              <a:t>the</a:t>
            </a:r>
            <a:r>
              <a:rPr kumimoji="1" lang="ja-JP" altLang="en-US" dirty="0"/>
              <a:t> </a:t>
            </a:r>
            <a:r>
              <a:rPr kumimoji="1" lang="en-US" altLang="ja-JP" dirty="0"/>
              <a:t>War</a:t>
            </a:r>
            <a:r>
              <a:rPr kumimoji="1" lang="ja-JP" altLang="en-US" dirty="0"/>
              <a:t> </a:t>
            </a:r>
            <a:r>
              <a:rPr kumimoji="1" lang="en-US" altLang="ja-JP" dirty="0"/>
              <a:t>between</a:t>
            </a:r>
            <a:r>
              <a:rPr kumimoji="1" lang="ja-JP" altLang="en-US" dirty="0"/>
              <a:t> </a:t>
            </a:r>
            <a:r>
              <a:rPr kumimoji="1" lang="en-US" altLang="ja-JP" dirty="0"/>
              <a:t>Russia</a:t>
            </a:r>
            <a:r>
              <a:rPr kumimoji="1" lang="ja-JP" altLang="en-US" dirty="0"/>
              <a:t> </a:t>
            </a:r>
            <a:r>
              <a:rPr kumimoji="1" lang="en-US" altLang="ja-JP" dirty="0"/>
              <a:t>and</a:t>
            </a:r>
            <a:r>
              <a:rPr kumimoji="1" lang="ja-JP" altLang="en-US" dirty="0"/>
              <a:t> </a:t>
            </a:r>
            <a:r>
              <a:rPr kumimoji="1" lang="en-US" altLang="ja-JP" dirty="0"/>
              <a:t>Ukra</a:t>
            </a:r>
            <a:r>
              <a:rPr lang="en-US" altLang="ja-JP" dirty="0"/>
              <a:t>ine, Russia prohibited passage of Ukrainian goods designed to a third country through the Russian territory.</a:t>
            </a:r>
          </a:p>
          <a:p>
            <a:r>
              <a:rPr lang="en-US" altLang="ja-JP" dirty="0"/>
              <a:t>Ukraine claimed that this measure amounted to an infringement of GATT: Art. V which guarantees the free passage of products of a contracting party destined to a third country through the territory of another contracting party.  </a:t>
            </a:r>
          </a:p>
          <a:p>
            <a:r>
              <a:rPr lang="en-US" altLang="ja-JP" dirty="0"/>
              <a:t>Russia denied the power of GATT to decide what the belligerents are and claimed that this is entirely left to the judgment of belligerents. </a:t>
            </a:r>
            <a:endParaRPr kumimoji="1" lang="ja-JP" altLang="en-US" dirty="0"/>
          </a:p>
        </p:txBody>
      </p:sp>
      <p:sp>
        <p:nvSpPr>
          <p:cNvPr id="4" name="スライド番号プレースホルダー 3">
            <a:extLst>
              <a:ext uri="{FF2B5EF4-FFF2-40B4-BE49-F238E27FC236}">
                <a16:creationId xmlns:a16="http://schemas.microsoft.com/office/drawing/2014/main" id="{875D1763-7CE6-F2A1-A696-5609D385E860}"/>
              </a:ext>
            </a:extLst>
          </p:cNvPr>
          <p:cNvSpPr>
            <a:spLocks noGrp="1"/>
          </p:cNvSpPr>
          <p:nvPr>
            <p:ph type="sldNum" sz="quarter" idx="12"/>
          </p:nvPr>
        </p:nvSpPr>
        <p:spPr/>
        <p:txBody>
          <a:bodyPr/>
          <a:lstStyle/>
          <a:p>
            <a:fld id="{2055CFC0-5137-42E7-A22A-C321C10B73CF}" type="slidenum">
              <a:rPr kumimoji="1" lang="ja-JP" altLang="en-US" smtClean="0"/>
              <a:t>5</a:t>
            </a:fld>
            <a:endParaRPr kumimoji="1" lang="ja-JP" altLang="en-US"/>
          </a:p>
        </p:txBody>
      </p:sp>
    </p:spTree>
    <p:extLst>
      <p:ext uri="{BB962C8B-B14F-4D97-AF65-F5344CB8AC3E}">
        <p14:creationId xmlns:p14="http://schemas.microsoft.com/office/powerpoint/2010/main" val="171094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30D05-28C4-47E0-0F28-EA34A5A12201}"/>
              </a:ext>
            </a:extLst>
          </p:cNvPr>
          <p:cNvSpPr>
            <a:spLocks noGrp="1"/>
          </p:cNvSpPr>
          <p:nvPr>
            <p:ph type="title"/>
          </p:nvPr>
        </p:nvSpPr>
        <p:spPr/>
        <p:txBody>
          <a:bodyPr/>
          <a:lstStyle/>
          <a:p>
            <a:pPr algn="ctr"/>
            <a:r>
              <a:rPr kumimoji="1" lang="en-US" altLang="ja-JP" dirty="0"/>
              <a:t>Cont’d</a:t>
            </a:r>
            <a:endParaRPr kumimoji="1" lang="ja-JP" altLang="en-US" dirty="0"/>
          </a:p>
        </p:txBody>
      </p:sp>
      <p:sp>
        <p:nvSpPr>
          <p:cNvPr id="3" name="コンテンツ プレースホルダー 2">
            <a:extLst>
              <a:ext uri="{FF2B5EF4-FFF2-40B4-BE49-F238E27FC236}">
                <a16:creationId xmlns:a16="http://schemas.microsoft.com/office/drawing/2014/main" id="{AA3B9442-5C17-B718-5ECB-37E79BD63FA5}"/>
              </a:ext>
            </a:extLst>
          </p:cNvPr>
          <p:cNvSpPr>
            <a:spLocks noGrp="1"/>
          </p:cNvSpPr>
          <p:nvPr>
            <p:ph idx="1"/>
          </p:nvPr>
        </p:nvSpPr>
        <p:spPr/>
        <p:txBody>
          <a:bodyPr/>
          <a:lstStyle/>
          <a:p>
            <a:r>
              <a:rPr kumimoji="1" lang="en-US" altLang="ja-JP" dirty="0"/>
              <a:t>Panel stated that contracting parties do not have 100% free hand in deciding what is national security for them.  Panel held that it retains the power to decide for contracting parties the meaning of national security.  </a:t>
            </a:r>
          </a:p>
          <a:p>
            <a:r>
              <a:rPr lang="en-US" altLang="ja-JP" dirty="0"/>
              <a:t>On that basis, Panel examined the Russian measure and decided that the measure taken by Russia in order to meet the war between Russia and Ukraine amounted to measures in the sense of GATT: Art: XXI.</a:t>
            </a:r>
          </a:p>
          <a:p>
            <a:r>
              <a:rPr lang="en-US" altLang="ja-JP" dirty="0"/>
              <a:t>On this basis, the Russian measure was held as justified by GATT: Art. XXI. </a:t>
            </a:r>
            <a:endParaRPr kumimoji="1" lang="ja-JP" altLang="en-US" dirty="0"/>
          </a:p>
        </p:txBody>
      </p:sp>
      <p:sp>
        <p:nvSpPr>
          <p:cNvPr id="4" name="スライド番号プレースホルダー 3">
            <a:extLst>
              <a:ext uri="{FF2B5EF4-FFF2-40B4-BE49-F238E27FC236}">
                <a16:creationId xmlns:a16="http://schemas.microsoft.com/office/drawing/2014/main" id="{9DA1C50E-E142-B033-CC5D-5B0F18A17217}"/>
              </a:ext>
            </a:extLst>
          </p:cNvPr>
          <p:cNvSpPr>
            <a:spLocks noGrp="1"/>
          </p:cNvSpPr>
          <p:nvPr>
            <p:ph type="sldNum" sz="quarter" idx="12"/>
          </p:nvPr>
        </p:nvSpPr>
        <p:spPr/>
        <p:txBody>
          <a:bodyPr/>
          <a:lstStyle/>
          <a:p>
            <a:fld id="{2055CFC0-5137-42E7-A22A-C321C10B73CF}" type="slidenum">
              <a:rPr kumimoji="1" lang="ja-JP" altLang="en-US" smtClean="0"/>
              <a:t>6</a:t>
            </a:fld>
            <a:endParaRPr kumimoji="1" lang="ja-JP" altLang="en-US"/>
          </a:p>
        </p:txBody>
      </p:sp>
    </p:spTree>
    <p:extLst>
      <p:ext uri="{BB962C8B-B14F-4D97-AF65-F5344CB8AC3E}">
        <p14:creationId xmlns:p14="http://schemas.microsoft.com/office/powerpoint/2010/main" val="100269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2C9EDE-A24B-5585-D212-2DE6DB39EABC}"/>
              </a:ext>
            </a:extLst>
          </p:cNvPr>
          <p:cNvSpPr>
            <a:spLocks noGrp="1"/>
          </p:cNvSpPr>
          <p:nvPr>
            <p:ph type="title"/>
          </p:nvPr>
        </p:nvSpPr>
        <p:spPr/>
        <p:txBody>
          <a:bodyPr>
            <a:normAutofit fontScale="90000"/>
          </a:bodyPr>
          <a:lstStyle/>
          <a:p>
            <a:pPr algn="ctr"/>
            <a:br>
              <a:rPr kumimoji="1" lang="en-US" altLang="ja-JP" dirty="0"/>
            </a:br>
            <a:r>
              <a:rPr kumimoji="1" lang="en-US" altLang="ja-JP" dirty="0"/>
              <a:t>Saudi IP Case</a:t>
            </a:r>
            <a:br>
              <a:rPr kumimoji="1" lang="en-US" altLang="ja-JP" dirty="0"/>
            </a:br>
            <a:r>
              <a:rPr kumimoji="1" lang="en-US" altLang="ja-JP" dirty="0"/>
              <a:t>(WT/DC567/8, Appeal Pending)</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FCED8823-13B2-8D9C-D80F-B7A236455959}"/>
              </a:ext>
            </a:extLst>
          </p:cNvPr>
          <p:cNvSpPr>
            <a:spLocks noGrp="1"/>
          </p:cNvSpPr>
          <p:nvPr>
            <p:ph idx="1"/>
          </p:nvPr>
        </p:nvSpPr>
        <p:spPr/>
        <p:txBody>
          <a:bodyPr>
            <a:normAutofit fontScale="92500" lnSpcReduction="10000"/>
          </a:bodyPr>
          <a:lstStyle/>
          <a:p>
            <a:r>
              <a:rPr kumimoji="1" lang="en-US" altLang="ja-JP" dirty="0"/>
              <a:t>Qatar claimed that Saudi’ national broadcasting agency infringed IP rights that Qatar has in Saudi because it broadcast items covered by IP rights owned by Qatar in Saudi.  It claimed that </a:t>
            </a:r>
            <a:r>
              <a:rPr lang="en-US" altLang="ja-JP" dirty="0"/>
              <a:t>Qatar’s request for relief at Saudi’s civil court was blocked by Saudi’s interference.  </a:t>
            </a:r>
          </a:p>
          <a:p>
            <a:r>
              <a:rPr kumimoji="1" lang="en-US" altLang="ja-JP" dirty="0"/>
              <a:t>S</a:t>
            </a:r>
            <a:r>
              <a:rPr lang="en-US" altLang="ja-JP" dirty="0"/>
              <a:t>audi argued that the measure in question amounted to a measure taken in order to deal with wartime or emergency situations and exempted by TRIPS: Art. 73(b)(iii)(exempted national security measure).</a:t>
            </a:r>
          </a:p>
          <a:p>
            <a:r>
              <a:rPr kumimoji="1" lang="en-US" altLang="ja-JP" dirty="0"/>
              <a:t>Panel held that the measures were permitted under this TRIPS provision. </a:t>
            </a:r>
          </a:p>
          <a:p>
            <a:r>
              <a:rPr lang="en-US" altLang="ja-JP" dirty="0"/>
              <a:t>Qatar appealed the case to AP and it is still pending. </a:t>
            </a:r>
            <a:endParaRPr kumimoji="1" lang="ja-JP" altLang="en-US" dirty="0"/>
          </a:p>
        </p:txBody>
      </p:sp>
      <p:sp>
        <p:nvSpPr>
          <p:cNvPr id="4" name="スライド番号プレースホルダー 3">
            <a:extLst>
              <a:ext uri="{FF2B5EF4-FFF2-40B4-BE49-F238E27FC236}">
                <a16:creationId xmlns:a16="http://schemas.microsoft.com/office/drawing/2014/main" id="{42B080D3-A80A-4CAF-7F04-B366F22A79D8}"/>
              </a:ext>
            </a:extLst>
          </p:cNvPr>
          <p:cNvSpPr>
            <a:spLocks noGrp="1"/>
          </p:cNvSpPr>
          <p:nvPr>
            <p:ph type="sldNum" sz="quarter" idx="12"/>
          </p:nvPr>
        </p:nvSpPr>
        <p:spPr/>
        <p:txBody>
          <a:bodyPr/>
          <a:lstStyle/>
          <a:p>
            <a:fld id="{2055CFC0-5137-42E7-A22A-C321C10B73CF}" type="slidenum">
              <a:rPr kumimoji="1" lang="ja-JP" altLang="en-US" smtClean="0"/>
              <a:t>7</a:t>
            </a:fld>
            <a:endParaRPr kumimoji="1" lang="ja-JP" altLang="en-US"/>
          </a:p>
        </p:txBody>
      </p:sp>
    </p:spTree>
    <p:extLst>
      <p:ext uri="{BB962C8B-B14F-4D97-AF65-F5344CB8AC3E}">
        <p14:creationId xmlns:p14="http://schemas.microsoft.com/office/powerpoint/2010/main" val="2869893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6CCD5F-BBDF-3F62-D451-173E886474BC}"/>
              </a:ext>
            </a:extLst>
          </p:cNvPr>
          <p:cNvSpPr>
            <a:spLocks noGrp="1"/>
          </p:cNvSpPr>
          <p:nvPr>
            <p:ph type="title"/>
          </p:nvPr>
        </p:nvSpPr>
        <p:spPr/>
        <p:txBody>
          <a:bodyPr/>
          <a:lstStyle/>
          <a:p>
            <a:pPr algn="ctr"/>
            <a:r>
              <a:rPr kumimoji="1" lang="en-US" altLang="ja-JP" dirty="0"/>
              <a:t>Ambiguity of GATT: XXI  </a:t>
            </a:r>
            <a:endParaRPr kumimoji="1" lang="ja-JP" altLang="en-US" dirty="0"/>
          </a:p>
        </p:txBody>
      </p:sp>
      <p:sp>
        <p:nvSpPr>
          <p:cNvPr id="3" name="コンテンツ プレースホルダー 2">
            <a:extLst>
              <a:ext uri="{FF2B5EF4-FFF2-40B4-BE49-F238E27FC236}">
                <a16:creationId xmlns:a16="http://schemas.microsoft.com/office/drawing/2014/main" id="{413C7507-E52B-50BF-6931-A06FFA05FC22}"/>
              </a:ext>
            </a:extLst>
          </p:cNvPr>
          <p:cNvSpPr>
            <a:spLocks noGrp="1"/>
          </p:cNvSpPr>
          <p:nvPr>
            <p:ph idx="1"/>
          </p:nvPr>
        </p:nvSpPr>
        <p:spPr/>
        <p:txBody>
          <a:bodyPr/>
          <a:lstStyle/>
          <a:p>
            <a:pPr marL="0" indent="0">
              <a:buNone/>
            </a:pPr>
            <a:r>
              <a:rPr kumimoji="1" lang="en-US" altLang="ja-JP" dirty="0"/>
              <a:t> GATT: XXI    “Nothing in this Agreement shall be construed…(b) to prevent any contracting party from taking any action </a:t>
            </a:r>
            <a:r>
              <a:rPr kumimoji="1" lang="en-US" altLang="ja-JP" u="sng" dirty="0"/>
              <a:t>which it considers necessary </a:t>
            </a:r>
            <a:r>
              <a:rPr kumimoji="1" lang="en-US" altLang="ja-JP" dirty="0"/>
              <a:t>to its essential security interest…(iii) taken in time of war or </a:t>
            </a:r>
            <a:r>
              <a:rPr kumimoji="1" lang="en-US" altLang="ja-JP" u="sng" dirty="0"/>
              <a:t>other emergency </a:t>
            </a:r>
            <a:r>
              <a:rPr kumimoji="1" lang="en-US" altLang="ja-JP" dirty="0"/>
              <a:t>in international relations….”(underline supplied)  </a:t>
            </a:r>
          </a:p>
          <a:p>
            <a:pPr marL="0" indent="0">
              <a:buNone/>
            </a:pPr>
            <a:r>
              <a:rPr lang="en-US" altLang="ja-JP" dirty="0"/>
              <a:t> Two issues: (a) Does this wording suggest that a contracting party can decide what the national security is? and (b) What is the meaning of “or other emergency”?  What is the reach of the word “emergency” other than war? </a:t>
            </a:r>
            <a:endParaRPr kumimoji="1" lang="ja-JP" altLang="en-US" dirty="0"/>
          </a:p>
        </p:txBody>
      </p:sp>
      <p:sp>
        <p:nvSpPr>
          <p:cNvPr id="4" name="スライド番号プレースホルダー 3">
            <a:extLst>
              <a:ext uri="{FF2B5EF4-FFF2-40B4-BE49-F238E27FC236}">
                <a16:creationId xmlns:a16="http://schemas.microsoft.com/office/drawing/2014/main" id="{D83F56B0-CBBC-B497-942E-2CE8FD5BCA2E}"/>
              </a:ext>
            </a:extLst>
          </p:cNvPr>
          <p:cNvSpPr>
            <a:spLocks noGrp="1"/>
          </p:cNvSpPr>
          <p:nvPr>
            <p:ph type="sldNum" sz="quarter" idx="12"/>
          </p:nvPr>
        </p:nvSpPr>
        <p:spPr/>
        <p:txBody>
          <a:bodyPr/>
          <a:lstStyle/>
          <a:p>
            <a:fld id="{2055CFC0-5137-42E7-A22A-C321C10B73CF}" type="slidenum">
              <a:rPr kumimoji="1" lang="ja-JP" altLang="en-US" smtClean="0"/>
              <a:t>8</a:t>
            </a:fld>
            <a:endParaRPr kumimoji="1" lang="ja-JP" altLang="en-US"/>
          </a:p>
        </p:txBody>
      </p:sp>
    </p:spTree>
    <p:extLst>
      <p:ext uri="{BB962C8B-B14F-4D97-AF65-F5344CB8AC3E}">
        <p14:creationId xmlns:p14="http://schemas.microsoft.com/office/powerpoint/2010/main" val="2660956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3F5C67-D214-0A98-EF04-5DF3C35A408D}"/>
              </a:ext>
            </a:extLst>
          </p:cNvPr>
          <p:cNvSpPr>
            <a:spLocks noGrp="1"/>
          </p:cNvSpPr>
          <p:nvPr>
            <p:ph type="title"/>
          </p:nvPr>
        </p:nvSpPr>
        <p:spPr/>
        <p:txBody>
          <a:bodyPr/>
          <a:lstStyle/>
          <a:p>
            <a:r>
              <a:rPr kumimoji="1" lang="en-US" altLang="ja-JP" dirty="0"/>
              <a:t>       Comparison of GATT: XXI &amp; XX</a:t>
            </a:r>
            <a:endParaRPr kumimoji="1" lang="ja-JP" altLang="en-US" dirty="0"/>
          </a:p>
        </p:txBody>
      </p:sp>
      <p:sp>
        <p:nvSpPr>
          <p:cNvPr id="3" name="コンテンツ プレースホルダー 2">
            <a:extLst>
              <a:ext uri="{FF2B5EF4-FFF2-40B4-BE49-F238E27FC236}">
                <a16:creationId xmlns:a16="http://schemas.microsoft.com/office/drawing/2014/main" id="{F44FC6B1-92FE-3CF0-447C-19927590B573}"/>
              </a:ext>
            </a:extLst>
          </p:cNvPr>
          <p:cNvSpPr>
            <a:spLocks noGrp="1"/>
          </p:cNvSpPr>
          <p:nvPr>
            <p:ph idx="1"/>
          </p:nvPr>
        </p:nvSpPr>
        <p:spPr/>
        <p:txBody>
          <a:bodyPr>
            <a:normAutofit fontScale="92500" lnSpcReduction="20000"/>
          </a:bodyPr>
          <a:lstStyle/>
          <a:p>
            <a:r>
              <a:rPr kumimoji="1" lang="en-US" altLang="ja-JP" dirty="0"/>
              <a:t>Chapeau of GATT: XX: “Subject to the requirement that such measures are not applied in a manner which constitute a means of arbitrary or unjustifiable discrimination between countries where the same questions prevail or a disguised restriction on international trade, nothing in this Agreement…”</a:t>
            </a:r>
          </a:p>
          <a:p>
            <a:r>
              <a:rPr lang="en-US" altLang="ja-JP" dirty="0"/>
              <a:t>Chapeau provides for a requirement that provisions in GATT: XX shall not be abused or misused.</a:t>
            </a:r>
            <a:r>
              <a:rPr kumimoji="1" lang="en-US" altLang="ja-JP" dirty="0"/>
              <a:t> </a:t>
            </a:r>
          </a:p>
          <a:p>
            <a:r>
              <a:rPr lang="en-US" altLang="ja-JP" dirty="0"/>
              <a:t>In contrast, GATT: XXI has no chapeau.  What is the implication of the lack of chapeau?  What happens if GATT: XXI has been abused? </a:t>
            </a:r>
          </a:p>
          <a:p>
            <a:r>
              <a:rPr lang="en-US" altLang="ja-JP" dirty="0"/>
              <a:t>John Jackson says that XXI provides “a dangerous loophole” and that there is “little that can be done about it”.(Jackson: The Law of GATT, p. 748). </a:t>
            </a:r>
            <a:endParaRPr kumimoji="1" lang="ja-JP" altLang="en-US" dirty="0"/>
          </a:p>
        </p:txBody>
      </p:sp>
      <p:sp>
        <p:nvSpPr>
          <p:cNvPr id="4" name="スライド番号プレースホルダー 3">
            <a:extLst>
              <a:ext uri="{FF2B5EF4-FFF2-40B4-BE49-F238E27FC236}">
                <a16:creationId xmlns:a16="http://schemas.microsoft.com/office/drawing/2014/main" id="{974905B6-FA75-F200-2177-4C7365924805}"/>
              </a:ext>
            </a:extLst>
          </p:cNvPr>
          <p:cNvSpPr>
            <a:spLocks noGrp="1"/>
          </p:cNvSpPr>
          <p:nvPr>
            <p:ph type="sldNum" sz="quarter" idx="12"/>
          </p:nvPr>
        </p:nvSpPr>
        <p:spPr/>
        <p:txBody>
          <a:bodyPr/>
          <a:lstStyle/>
          <a:p>
            <a:fld id="{2055CFC0-5137-42E7-A22A-C321C10B73CF}" type="slidenum">
              <a:rPr kumimoji="1" lang="ja-JP" altLang="en-US" smtClean="0"/>
              <a:t>9</a:t>
            </a:fld>
            <a:endParaRPr kumimoji="1" lang="ja-JP" altLang="en-US"/>
          </a:p>
        </p:txBody>
      </p:sp>
    </p:spTree>
    <p:extLst>
      <p:ext uri="{BB962C8B-B14F-4D97-AF65-F5344CB8AC3E}">
        <p14:creationId xmlns:p14="http://schemas.microsoft.com/office/powerpoint/2010/main" val="20622785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TotalTime>
  <Words>2800</Words>
  <Application>Microsoft Office PowerPoint</Application>
  <PresentationFormat>ワイド画面</PresentationFormat>
  <Paragraphs>134</Paragraphs>
  <Slides>23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游ゴシック</vt:lpstr>
      <vt:lpstr>游ゴシック Light</vt:lpstr>
      <vt:lpstr>Arial</vt:lpstr>
      <vt:lpstr>Wingdings</vt:lpstr>
      <vt:lpstr>Office テーマ</vt:lpstr>
      <vt:lpstr>Non-trade Issues in WTO:  National Security Exception</vt:lpstr>
      <vt:lpstr>WTO/GATT and Non-Trade Issues</vt:lpstr>
      <vt:lpstr>GATT: XXI: National Security Provision</vt:lpstr>
      <vt:lpstr>            Wide Scope of Discretion </vt:lpstr>
      <vt:lpstr>        The Russian Cargo Case            (2019,   WT/DS512/R)   </vt:lpstr>
      <vt:lpstr>Cont’d</vt:lpstr>
      <vt:lpstr> Saudi IP Case (WT/DC567/8, Appeal Pending) </vt:lpstr>
      <vt:lpstr>Ambiguity of GATT: XXI  </vt:lpstr>
      <vt:lpstr>       Comparison of GATT: XXI &amp; XX</vt:lpstr>
      <vt:lpstr> The Good Faith Principle</vt:lpstr>
      <vt:lpstr> Guidelines for Interpretation</vt:lpstr>
      <vt:lpstr>       Extraterritorial Application of Export              Control Legislation</vt:lpstr>
      <vt:lpstr>                Sequence of Events (1)</vt:lpstr>
      <vt:lpstr>                 Possibility for Divided Loyalty                               Case I </vt:lpstr>
      <vt:lpstr>                        Cont’d</vt:lpstr>
      <vt:lpstr>                          Cont’d </vt:lpstr>
      <vt:lpstr>                Sequence of Events (2)</vt:lpstr>
      <vt:lpstr>                     Divided Loyalty                            Case II</vt:lpstr>
      <vt:lpstr>        Blocking &amp; Claw Back Statutes</vt:lpstr>
      <vt:lpstr>  Principles of Jurisdiction in Customary       International Law </vt:lpstr>
      <vt:lpstr>Cont’d</vt:lpstr>
      <vt:lpstr>Advance Notification and Consultation </vt:lpstr>
      <vt:lpstr>International Agreement or Understanding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Non-Trade Issues: Exceptions to Free Trade</dc:title>
  <dc:creator>満雄 松下</dc:creator>
  <cp:lastModifiedBy>満雄 松下</cp:lastModifiedBy>
  <cp:revision>12</cp:revision>
  <dcterms:created xsi:type="dcterms:W3CDTF">2024-02-29T09:30:32Z</dcterms:created>
  <dcterms:modified xsi:type="dcterms:W3CDTF">2024-03-28T08:10:33Z</dcterms:modified>
</cp:coreProperties>
</file>